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48"/>
  </p:notesMasterIdLst>
  <p:handoutMasterIdLst>
    <p:handoutMasterId r:id="rId49"/>
  </p:handoutMasterIdLst>
  <p:sldIdLst>
    <p:sldId id="523" r:id="rId3"/>
    <p:sldId id="304" r:id="rId4"/>
    <p:sldId id="323" r:id="rId5"/>
    <p:sldId id="522" r:id="rId6"/>
    <p:sldId id="543" r:id="rId7"/>
    <p:sldId id="544" r:id="rId8"/>
    <p:sldId id="545" r:id="rId9"/>
    <p:sldId id="536" r:id="rId10"/>
    <p:sldId id="535" r:id="rId11"/>
    <p:sldId id="538" r:id="rId12"/>
    <p:sldId id="537" r:id="rId13"/>
    <p:sldId id="541" r:id="rId14"/>
    <p:sldId id="546" r:id="rId15"/>
    <p:sldId id="528" r:id="rId16"/>
    <p:sldId id="542" r:id="rId17"/>
    <p:sldId id="547" r:id="rId18"/>
    <p:sldId id="548" r:id="rId19"/>
    <p:sldId id="555" r:id="rId20"/>
    <p:sldId id="549" r:id="rId21"/>
    <p:sldId id="550" r:id="rId22"/>
    <p:sldId id="551" r:id="rId23"/>
    <p:sldId id="552" r:id="rId24"/>
    <p:sldId id="553" r:id="rId25"/>
    <p:sldId id="554" r:id="rId26"/>
    <p:sldId id="556" r:id="rId27"/>
    <p:sldId id="557" r:id="rId28"/>
    <p:sldId id="558" r:id="rId29"/>
    <p:sldId id="559" r:id="rId30"/>
    <p:sldId id="560" r:id="rId31"/>
    <p:sldId id="561" r:id="rId32"/>
    <p:sldId id="529" r:id="rId33"/>
    <p:sldId id="562" r:id="rId34"/>
    <p:sldId id="563" r:id="rId35"/>
    <p:sldId id="564" r:id="rId36"/>
    <p:sldId id="565" r:id="rId37"/>
    <p:sldId id="566" r:id="rId38"/>
    <p:sldId id="567" r:id="rId39"/>
    <p:sldId id="568" r:id="rId40"/>
    <p:sldId id="569" r:id="rId41"/>
    <p:sldId id="530" r:id="rId42"/>
    <p:sldId id="570" r:id="rId43"/>
    <p:sldId id="571" r:id="rId44"/>
    <p:sldId id="572" r:id="rId45"/>
    <p:sldId id="477" r:id="rId46"/>
    <p:sldId id="527" r:id="rId47"/>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84DC63-9A47-4B17-8E6B-73E505EE63F6}">
          <p14:sldIdLst>
            <p14:sldId id="523"/>
          </p14:sldIdLst>
        </p14:section>
        <p14:section name="目录" id="{D3C2D7EC-0F97-40D5-844C-839BA5840E61}">
          <p14:sldIdLst>
            <p14:sldId id="304"/>
          </p14:sldIdLst>
        </p14:section>
        <p14:section name="第一部分" id="{265A2FF1-3CAE-4977-A756-598CE47ADA33}">
          <p14:sldIdLst>
            <p14:sldId id="323"/>
            <p14:sldId id="522"/>
            <p14:sldId id="543"/>
            <p14:sldId id="544"/>
            <p14:sldId id="545"/>
            <p14:sldId id="536"/>
            <p14:sldId id="535"/>
            <p14:sldId id="538"/>
            <p14:sldId id="537"/>
            <p14:sldId id="541"/>
            <p14:sldId id="546"/>
          </p14:sldIdLst>
        </p14:section>
        <p14:section name="第二部分" id="{A8E86E71-9C77-4C96-B791-FE741CBF9FE6}">
          <p14:sldIdLst>
            <p14:sldId id="528"/>
            <p14:sldId id="542"/>
            <p14:sldId id="547"/>
            <p14:sldId id="548"/>
            <p14:sldId id="555"/>
            <p14:sldId id="549"/>
            <p14:sldId id="550"/>
            <p14:sldId id="551"/>
            <p14:sldId id="552"/>
            <p14:sldId id="553"/>
            <p14:sldId id="554"/>
            <p14:sldId id="556"/>
            <p14:sldId id="557"/>
            <p14:sldId id="558"/>
            <p14:sldId id="559"/>
            <p14:sldId id="560"/>
            <p14:sldId id="561"/>
          </p14:sldIdLst>
        </p14:section>
        <p14:section name="第三部分" id="{7C2F4F9B-DE59-45A3-91D6-E3EFAD65EAB9}">
          <p14:sldIdLst>
            <p14:sldId id="529"/>
            <p14:sldId id="562"/>
            <p14:sldId id="563"/>
            <p14:sldId id="564"/>
            <p14:sldId id="565"/>
            <p14:sldId id="566"/>
            <p14:sldId id="567"/>
            <p14:sldId id="568"/>
            <p14:sldId id="569"/>
          </p14:sldIdLst>
        </p14:section>
        <p14:section name="第四部分" id="{42551F27-816C-429C-8246-7D79A0A683FB}">
          <p14:sldIdLst>
            <p14:sldId id="530"/>
            <p14:sldId id="570"/>
            <p14:sldId id="571"/>
            <p14:sldId id="572"/>
          </p14:sldIdLst>
        </p14:section>
        <p14:section name="尾页" id="{8E9D42EA-C53A-4F4C-B21E-8D446A759F37}">
          <p14:sldIdLst>
            <p14:sldId id="477"/>
            <p14:sldId id="527"/>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122"/>
    <a:srgbClr val="817222"/>
    <a:srgbClr val="515223"/>
    <a:srgbClr val="4B7D2B"/>
    <a:srgbClr val="FECD54"/>
    <a:srgbClr val="9A8B3D"/>
    <a:srgbClr val="141213"/>
    <a:srgbClr val="D3D1D2"/>
    <a:srgbClr val="56565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9" autoAdjust="0"/>
    <p:restoredTop sz="75000" autoAdjust="0"/>
  </p:normalViewPr>
  <p:slideViewPr>
    <p:cSldViewPr snapToGrid="0" showGuides="1">
      <p:cViewPr varScale="1">
        <p:scale>
          <a:sx n="68" d="100"/>
          <a:sy n="68" d="100"/>
        </p:scale>
        <p:origin x="864" y="-48"/>
      </p:cViewPr>
      <p:guideLst>
        <p:guide orient="horz" pos="2273"/>
        <p:guide pos="3840"/>
        <p:guide pos="1050"/>
        <p:guide pos="6630"/>
        <p:guide orient="horz" pos="648"/>
        <p:guide orient="horz" pos="731"/>
        <p:guide orient="horz" pos="3952"/>
        <p:guide orient="horz" pos="3838"/>
      </p:guideLst>
    </p:cSldViewPr>
  </p:slideViewPr>
  <p:notesTextViewPr>
    <p:cViewPr>
      <p:scale>
        <a:sx n="1" d="1"/>
        <a:sy n="1" d="1"/>
      </p:scale>
      <p:origin x="0" y="0"/>
    </p:cViewPr>
  </p:notesTextViewPr>
  <p:sorterViewPr>
    <p:cViewPr varScale="1">
      <p:scale>
        <a:sx n="100" d="100"/>
        <a:sy n="100" d="100"/>
      </p:scale>
      <p:origin x="0" y="-1388"/>
    </p:cViewPr>
  </p:sorterViewPr>
  <p:notesViewPr>
    <p:cSldViewPr snapToGrid="0" showGuides="1">
      <p:cViewPr varScale="1">
        <p:scale>
          <a:sx n="47" d="100"/>
          <a:sy n="47" d="100"/>
        </p:scale>
        <p:origin x="1924" y="56"/>
      </p:cViewPr>
      <p:guideLst/>
    </p:cSldViewPr>
  </p:notesViewPr>
  <p:gridSpacing cx="46800" cy="46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2021/3/18</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kumimoji="1" lang="zh-CN" altLang="en-US" dirty="0">
                <a:latin typeface="+mn-ea"/>
                <a:cs typeface="Arial" panose="020B0604020202020204" pitchFamily="34" charset="0"/>
              </a:rPr>
              <a:t>大家好，我是成新宇，今天我要分享的是一篇发表在</a:t>
            </a:r>
            <a:r>
              <a:rPr kumimoji="1" lang="en-US" altLang="zh-CN" dirty="0">
                <a:latin typeface="+mn-ea"/>
                <a:cs typeface="Arial" panose="020B0604020202020204" pitchFamily="34" charset="0"/>
              </a:rPr>
              <a:t>KDD2020</a:t>
            </a:r>
            <a:r>
              <a:rPr kumimoji="1" lang="zh-CN" altLang="en-US" dirty="0">
                <a:latin typeface="+mn-ea"/>
                <a:cs typeface="Arial" panose="020B0604020202020204" pitchFamily="34" charset="0"/>
              </a:rPr>
              <a:t>上的一篇文章，</a:t>
            </a:r>
            <a:r>
              <a:rPr kumimoji="1" lang="en-US" altLang="zh-CN" dirty="0">
                <a:latin typeface="+mn-ea"/>
                <a:cs typeface="Arial" panose="020B0604020202020204" pitchFamily="34" charset="0"/>
              </a:rPr>
              <a:t>KDD</a:t>
            </a:r>
            <a:r>
              <a:rPr kumimoji="1" lang="zh-CN" altLang="en-US" dirty="0">
                <a:latin typeface="+mn-ea"/>
                <a:cs typeface="Arial" panose="020B0604020202020204" pitchFamily="34" charset="0"/>
              </a:rPr>
              <a:t>大家都很熟悉的，是数据库</a:t>
            </a:r>
            <a:r>
              <a:rPr kumimoji="1" lang="en-US" altLang="zh-CN" dirty="0">
                <a:latin typeface="+mn-ea"/>
                <a:cs typeface="Arial" panose="020B0604020202020204" pitchFamily="34" charset="0"/>
              </a:rPr>
              <a:t>/</a:t>
            </a:r>
            <a:r>
              <a:rPr kumimoji="1" lang="zh-CN" altLang="en-US" dirty="0">
                <a:latin typeface="+mn-ea"/>
                <a:cs typeface="Arial" panose="020B0604020202020204" pitchFamily="34" charset="0"/>
              </a:rPr>
              <a:t>数据挖掘方向的</a:t>
            </a:r>
            <a:r>
              <a:rPr kumimoji="1" lang="en-US" altLang="zh-CN" dirty="0">
                <a:latin typeface="+mn-ea"/>
                <a:cs typeface="Arial" panose="020B0604020202020204" pitchFamily="34" charset="0"/>
              </a:rPr>
              <a:t>A</a:t>
            </a:r>
            <a:r>
              <a:rPr kumimoji="1" lang="zh-CN" altLang="en-US" dirty="0">
                <a:latin typeface="+mn-ea"/>
                <a:cs typeface="Arial" panose="020B0604020202020204" pitchFamily="34" charset="0"/>
              </a:rPr>
              <a:t>类会议。我们先来看题目，我感觉大家一眼就能看到核心内容</a:t>
            </a:r>
            <a:r>
              <a:rPr kumimoji="1" lang="en-US" altLang="zh-CN" dirty="0">
                <a:latin typeface="+mn-ea"/>
                <a:cs typeface="Arial" panose="020B0604020202020204" pitchFamily="34" charset="0"/>
              </a:rPr>
              <a:t>Federated </a:t>
            </a:r>
            <a:r>
              <a:rPr lang="en-US" altLang="zh-CN" sz="1200" b="0" dirty="0">
                <a:solidFill>
                  <a:schemeClr val="accent1"/>
                </a:solidFill>
                <a:cs typeface="+mn-ea"/>
              </a:rPr>
              <a:t>Recommender Systems </a:t>
            </a:r>
            <a:r>
              <a:rPr lang="zh-CN" altLang="en-US" sz="1200" b="0" dirty="0">
                <a:solidFill>
                  <a:schemeClr val="accent1"/>
                </a:solidFill>
                <a:cs typeface="+mn-ea"/>
              </a:rPr>
              <a:t>，联邦推荐系统，其实就是联邦学习和推荐的结合体，选择讲这个也是亚历山大，在座的各位都很懂推荐，如果有什么错误还请大家指出。题目的其他部分，就很一般了，</a:t>
            </a:r>
            <a:r>
              <a:rPr lang="en-US" altLang="zh-CN" sz="1200" b="0" dirty="0">
                <a:solidFill>
                  <a:schemeClr val="accent1"/>
                </a:solidFill>
                <a:cs typeface="+mn-ea"/>
              </a:rPr>
              <a:t>going beyond average </a:t>
            </a:r>
            <a:r>
              <a:rPr lang="zh-CN" altLang="en-US" sz="1200" b="0" dirty="0">
                <a:solidFill>
                  <a:schemeClr val="accent1"/>
                </a:solidFill>
                <a:cs typeface="+mn-ea"/>
              </a:rPr>
              <a:t>超出平均，其实指的就是大家应该听过很多遍的联邦平均，然后为了更快的训练，作者起的名字呢，也很简单粗暴，就叫</a:t>
            </a:r>
            <a:r>
              <a:rPr lang="en-US" altLang="zh-CN" sz="1200" b="0" dirty="0" err="1">
                <a:solidFill>
                  <a:schemeClr val="accent1"/>
                </a:solidFill>
                <a:cs typeface="+mn-ea"/>
              </a:rPr>
              <a:t>FedFast</a:t>
            </a:r>
            <a:r>
              <a:rPr lang="zh-CN" altLang="en-US" sz="1200" b="0" dirty="0">
                <a:solidFill>
                  <a:schemeClr val="accent1"/>
                </a:solidFill>
                <a:cs typeface="+mn-ea"/>
              </a:rPr>
              <a:t>，联邦快。这篇论文呢，是爱尔兰国立都柏林大学的一个团队的论文，第一作者是个学生。</a:t>
            </a:r>
            <a:endParaRPr kumimoji="1" lang="zh-CN" altLang="en-US" b="0"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25409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一共分为</a:t>
            </a:r>
            <a:r>
              <a:rPr lang="en-US" altLang="zh-CN" dirty="0"/>
              <a:t>4</a:t>
            </a:r>
            <a:r>
              <a:rPr lang="zh-CN" altLang="en-US" dirty="0"/>
              <a:t>个部分，。。。很常见的一个结构。</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接下来是第一部分，背景介绍</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215924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随着互联网的快速发展，数据量呈指数级增长。用户很难在大量的选择中挑选出自己感兴趣的内容。为了提高用户体验，音乐</a:t>
            </a:r>
            <a:r>
              <a:rPr lang="en-US" altLang="zh-CN" sz="1200" kern="1200" dirty="0">
                <a:solidFill>
                  <a:schemeClr val="tx1"/>
                </a:solidFill>
                <a:effectLst/>
                <a:latin typeface="+mn-lt"/>
                <a:ea typeface="+mn-ea"/>
                <a:cs typeface="+mn-cs"/>
              </a:rPr>
              <a:t>APP</a:t>
            </a:r>
            <a:r>
              <a:rPr lang="zh-CN" altLang="en-US" sz="1200" kern="1200" dirty="0">
                <a:solidFill>
                  <a:schemeClr val="tx1"/>
                </a:solidFill>
                <a:effectLst/>
                <a:latin typeface="+mn-lt"/>
                <a:ea typeface="+mn-ea"/>
                <a:cs typeface="+mn-cs"/>
              </a:rPr>
              <a:t>、网上购物、内容平台等场景都使用了推荐系统。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（比如我自己用的比较多的</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站、虎扑。）</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大家是不是感觉走错了片场（笑哭）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至于这些推荐系统背后的推荐算法，我举一个最简单的例子，协同过滤。</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a:t>
            </a:fld>
            <a:endParaRPr lang="zh-CN" altLang="en-US"/>
          </a:p>
        </p:txBody>
      </p:sp>
    </p:spTree>
    <p:extLst>
      <p:ext uri="{BB962C8B-B14F-4D97-AF65-F5344CB8AC3E}">
        <p14:creationId xmlns:p14="http://schemas.microsoft.com/office/powerpoint/2010/main" val="139198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a:t>
            </a:r>
            <a:r>
              <a:rPr lang="en-US" altLang="zh-CN" dirty="0"/>
              <a:t>slide</a:t>
            </a:r>
            <a:r>
              <a:rPr lang="zh-CN" altLang="en-US" dirty="0"/>
              <a:t>是直接拷贝的张斌杰的组会</a:t>
            </a:r>
            <a:r>
              <a:rPr lang="en-US" altLang="zh-CN" dirty="0"/>
              <a:t>PPT</a:t>
            </a:r>
            <a:r>
              <a:rPr lang="zh-CN" altLang="en-US" dirty="0"/>
              <a:t>，张斌杰的引用量</a:t>
            </a:r>
            <a:r>
              <a:rPr lang="en-US" altLang="zh-CN" dirty="0"/>
              <a:t>+1</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协同过滤指的是</a:t>
            </a:r>
            <a:r>
              <a:rPr lang="zh-CN" altLang="en-US" sz="1200" b="0" i="0" kern="1200" dirty="0">
                <a:solidFill>
                  <a:schemeClr val="tx1"/>
                </a:solidFill>
                <a:effectLst/>
                <a:latin typeface="+mn-lt"/>
                <a:ea typeface="+mn-ea"/>
                <a:cs typeface="+mn-cs"/>
              </a:rPr>
              <a:t>充分利用集体智慧，即在大量的人群的行为和数据中收集信息，以帮助我们得到统计意义上的结论。它有两种观点：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兴趣相近的用户可能会对同样的东西感兴趣；</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用户可能较偏爱与其已购买的东西相类似的商品。实际上这就分别对应了基于用户的协同过滤和基于物品的协同过滤。</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基于用户的协同过滤推荐算法先使用统计技术寻找与目标用户有相同喜好的邻居用户，然后根据目标用户的邻居用户的喜好产生向目标用户的推荐。基本原理就是利用用户访问行为的相似性来互相推荐用户可能感兴趣的资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（讲一下左图）假设用户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喜欢物品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、物品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，用户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喜欢物品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、物品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和物品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；从这些用户的历史喜好信息中，我们可以发现用户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和用户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的喜好是比较类似的，同时用户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还喜欢物品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，那么我们可以推断用户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可能也喜欢物品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，因此可以将物品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推荐给用户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基于物品的协同过滤推荐算法根据所有用户对物品或者信息的评价，发现物品和物品之间的相似度，然后根据用户的历史偏好信息将类似的物品推荐给该用户。</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（讲一下右图）用户</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喜欢物品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和物品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，用户</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喜欢物品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、物品</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和物品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，用户</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喜欢物品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，从这些用户的历史喜好中可以认为物品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与物品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比较类似，喜欢物品</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的都喜欢物品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，基于这个判断，用户</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可能也喜欢物品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，所以推荐系统将物品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推荐给用户</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a:t>
            </a:fld>
            <a:endParaRPr lang="zh-CN" altLang="en-US"/>
          </a:p>
        </p:txBody>
      </p:sp>
    </p:spTree>
    <p:extLst>
      <p:ext uri="{BB962C8B-B14F-4D97-AF65-F5344CB8AC3E}">
        <p14:creationId xmlns:p14="http://schemas.microsoft.com/office/powerpoint/2010/main" val="272527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讲了一通理论肯定是枯燥乏味的，举一个用协同过滤最简单的算法，这是摘自知乎的一篇帖子，然后也没有去水印。</a:t>
            </a:r>
            <a:endParaRPr lang="en-US" altLang="zh-CN" dirty="0"/>
          </a:p>
          <a:p>
            <a:endParaRPr lang="en-US" altLang="zh-CN" dirty="0"/>
          </a:p>
          <a:p>
            <a:r>
              <a:rPr lang="zh-CN" altLang="en-US" dirty="0"/>
              <a:t>我们有四位小姐姐，小美、小丽、小红、小花经常买化妆品，就用</a:t>
            </a:r>
            <a:r>
              <a:rPr lang="en-US" altLang="zh-CN" dirty="0"/>
              <a:t>0</a:t>
            </a:r>
            <a:r>
              <a:rPr lang="zh-CN" altLang="en-US" dirty="0"/>
              <a:t>到</a:t>
            </a:r>
            <a:r>
              <a:rPr lang="en-US" altLang="zh-CN" dirty="0"/>
              <a:t>6</a:t>
            </a:r>
            <a:r>
              <a:rPr lang="zh-CN" altLang="en-US" dirty="0"/>
              <a:t>标识吧，我还真的不是能完全的分得清这些，脑阔疼，这是她们的购买经历和评分，就是她买了东西然后给打了分，空白的就是没买当然也没评分了。</a:t>
            </a:r>
            <a:endParaRPr lang="en-US" altLang="zh-CN" dirty="0"/>
          </a:p>
          <a:p>
            <a:endParaRPr lang="en-US" altLang="zh-CN" dirty="0"/>
          </a:p>
          <a:p>
            <a:r>
              <a:rPr lang="zh-CN" altLang="en-US" dirty="0"/>
              <a:t>我们现在的任务是</a:t>
            </a:r>
            <a:r>
              <a:rPr lang="zh-CN" altLang="en-US" b="0" i="0" dirty="0">
                <a:solidFill>
                  <a:srgbClr val="121212"/>
                </a:solidFill>
                <a:effectLst/>
                <a:latin typeface="-apple-system"/>
              </a:rPr>
              <a:t>利用其他人的信息，来找到小美最可能买的东西，推荐给她。</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我们采用最简单的，没打分就是</a:t>
            </a:r>
            <a:r>
              <a:rPr lang="en-US" altLang="zh-CN" b="0" i="0" dirty="0">
                <a:solidFill>
                  <a:srgbClr val="121212"/>
                </a:solidFill>
                <a:effectLst/>
                <a:latin typeface="-apple-system"/>
              </a:rPr>
              <a:t>0</a:t>
            </a:r>
            <a:r>
              <a:rPr lang="zh-CN" altLang="en-US" b="0" i="0" dirty="0">
                <a:solidFill>
                  <a:srgbClr val="121212"/>
                </a:solidFill>
                <a:effectLst/>
                <a:latin typeface="-apple-system"/>
              </a:rPr>
              <a:t>，当然这肯定是不对的嘛，就是用来举个例子，这样的话，就得到了这</a:t>
            </a:r>
            <a:r>
              <a:rPr lang="en-US" altLang="zh-CN" b="0" i="0" dirty="0">
                <a:solidFill>
                  <a:srgbClr val="121212"/>
                </a:solidFill>
                <a:effectLst/>
                <a:latin typeface="-apple-system"/>
              </a:rPr>
              <a:t>4</a:t>
            </a:r>
            <a:r>
              <a:rPr lang="zh-CN" altLang="en-US" b="0" i="0" dirty="0">
                <a:solidFill>
                  <a:srgbClr val="121212"/>
                </a:solidFill>
                <a:effectLst/>
                <a:latin typeface="-apple-system"/>
              </a:rPr>
              <a:t>个向量，就变成了向量空间中的四个点。然后用最简单的余弦相似法，就是这个为什么用这个余弦相似呢，就是大家可以想一下嘛，我这里没做进</a:t>
            </a:r>
            <a:r>
              <a:rPr lang="en-US" altLang="zh-CN" b="0" i="0" dirty="0">
                <a:solidFill>
                  <a:srgbClr val="121212"/>
                </a:solidFill>
                <a:effectLst/>
                <a:latin typeface="-apple-system"/>
              </a:rPr>
              <a:t>PPT</a:t>
            </a:r>
            <a:r>
              <a:rPr lang="zh-CN" altLang="en-US" b="0" i="0" dirty="0">
                <a:solidFill>
                  <a:srgbClr val="121212"/>
                </a:solidFill>
                <a:effectLst/>
                <a:latin typeface="-apple-system"/>
              </a:rPr>
              <a:t>，就是二维空间两个点，如果它们的夹角是</a:t>
            </a:r>
            <a:r>
              <a:rPr lang="en-US" altLang="zh-CN" b="0" i="0" dirty="0">
                <a:solidFill>
                  <a:srgbClr val="121212"/>
                </a:solidFill>
                <a:effectLst/>
                <a:latin typeface="-apple-system"/>
              </a:rPr>
              <a:t>0°</a:t>
            </a:r>
            <a:r>
              <a:rPr lang="zh-CN" altLang="en-US" b="0" i="0" dirty="0">
                <a:solidFill>
                  <a:srgbClr val="121212"/>
                </a:solidFill>
                <a:effectLst/>
                <a:latin typeface="-apple-system"/>
              </a:rPr>
              <a:t>，那就是</a:t>
            </a:r>
            <a:r>
              <a:rPr lang="en-US" altLang="zh-CN" b="0" i="0" dirty="0">
                <a:solidFill>
                  <a:srgbClr val="121212"/>
                </a:solidFill>
                <a:effectLst/>
                <a:latin typeface="-apple-system"/>
              </a:rPr>
              <a:t>cos0</a:t>
            </a:r>
            <a:r>
              <a:rPr lang="zh-CN" altLang="en-US" b="0" i="0" dirty="0">
                <a:solidFill>
                  <a:srgbClr val="121212"/>
                </a:solidFill>
                <a:effectLst/>
                <a:latin typeface="-apple-system"/>
              </a:rPr>
              <a:t>是</a:t>
            </a:r>
            <a:r>
              <a:rPr lang="en-US" altLang="zh-CN" b="0" i="0" dirty="0">
                <a:solidFill>
                  <a:srgbClr val="121212"/>
                </a:solidFill>
                <a:effectLst/>
                <a:latin typeface="-apple-system"/>
              </a:rPr>
              <a:t>1</a:t>
            </a:r>
            <a:r>
              <a:rPr lang="zh-CN" altLang="en-US" b="0" i="0" dirty="0">
                <a:solidFill>
                  <a:srgbClr val="121212"/>
                </a:solidFill>
                <a:effectLst/>
                <a:latin typeface="-apple-system"/>
              </a:rPr>
              <a:t>，那就在一条线上，就是相同的嘛，如果是</a:t>
            </a:r>
            <a:r>
              <a:rPr lang="en-US" altLang="zh-CN" b="0" i="0" dirty="0">
                <a:solidFill>
                  <a:srgbClr val="121212"/>
                </a:solidFill>
                <a:effectLst/>
                <a:latin typeface="-apple-system"/>
              </a:rPr>
              <a:t>180°</a:t>
            </a:r>
            <a:r>
              <a:rPr lang="zh-CN" altLang="en-US" b="0" i="0" dirty="0">
                <a:solidFill>
                  <a:srgbClr val="121212"/>
                </a:solidFill>
                <a:effectLst/>
                <a:latin typeface="-apple-system"/>
              </a:rPr>
              <a:t>，那就是</a:t>
            </a:r>
            <a:r>
              <a:rPr lang="en-US" altLang="zh-CN" b="0" i="0" dirty="0">
                <a:solidFill>
                  <a:srgbClr val="121212"/>
                </a:solidFill>
                <a:effectLst/>
                <a:latin typeface="-apple-system"/>
              </a:rPr>
              <a:t>-1</a:t>
            </a:r>
            <a:r>
              <a:rPr lang="zh-CN" altLang="en-US" b="0" i="0" dirty="0">
                <a:solidFill>
                  <a:srgbClr val="121212"/>
                </a:solidFill>
                <a:effectLst/>
                <a:latin typeface="-apple-system"/>
              </a:rPr>
              <a:t>，那就是相反的嘛。所以就是如果余弦值越大的话，是越相似的，越小的话就越不相似，就是这个道理，然后在高维空间当中，就是用这个公式来算余弦值的，也是越大就越相似。</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dirty="0"/>
              <a:t>就把这</a:t>
            </a:r>
            <a:r>
              <a:rPr lang="en-US" altLang="zh-CN" dirty="0"/>
              <a:t>4</a:t>
            </a:r>
            <a:r>
              <a:rPr lang="zh-CN" altLang="en-US" dirty="0"/>
              <a:t>个点带进去一算，就得到了这三个值，那么这个小丽就是和小美最相似的嘛</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6</a:t>
            </a:fld>
            <a:endParaRPr lang="zh-CN" altLang="en-US"/>
          </a:p>
        </p:txBody>
      </p:sp>
    </p:spTree>
    <p:extLst>
      <p:ext uri="{BB962C8B-B14F-4D97-AF65-F5344CB8AC3E}">
        <p14:creationId xmlns:p14="http://schemas.microsoft.com/office/powerpoint/2010/main" val="49353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这个例子里面，我们挑</a:t>
            </a:r>
            <a:r>
              <a:rPr lang="en-US" altLang="zh-CN" b="0" i="0" dirty="0">
                <a:solidFill>
                  <a:srgbClr val="121212"/>
                </a:solidFill>
                <a:effectLst/>
                <a:latin typeface="-apple-system"/>
              </a:rPr>
              <a:t>2</a:t>
            </a:r>
            <a:r>
              <a:rPr lang="zh-CN" altLang="en-US" b="0" i="0" dirty="0">
                <a:solidFill>
                  <a:srgbClr val="121212"/>
                </a:solidFill>
                <a:effectLst/>
                <a:latin typeface="-apple-system"/>
              </a:rPr>
              <a:t>个人，小丽和小红，来综合算出推荐给小美的东西。</a:t>
            </a:r>
          </a:p>
          <a:p>
            <a:pPr algn="l"/>
            <a:r>
              <a:rPr lang="zh-CN" altLang="en-US" b="0" i="0" dirty="0">
                <a:solidFill>
                  <a:srgbClr val="121212"/>
                </a:solidFill>
                <a:effectLst/>
                <a:latin typeface="-apple-system"/>
              </a:rPr>
              <a:t>由于</a:t>
            </a:r>
            <a:r>
              <a:rPr lang="en-US" altLang="zh-CN" b="0" i="0" dirty="0">
                <a:solidFill>
                  <a:srgbClr val="121212"/>
                </a:solidFill>
                <a:effectLst/>
                <a:latin typeface="-apple-system"/>
              </a:rPr>
              <a:t>7</a:t>
            </a:r>
            <a:r>
              <a:rPr lang="zh-CN" altLang="en-US" b="0" i="0" dirty="0">
                <a:solidFill>
                  <a:srgbClr val="121212"/>
                </a:solidFill>
                <a:effectLst/>
                <a:latin typeface="-apple-system"/>
              </a:rPr>
              <a:t>样产品里面，小美买过</a:t>
            </a:r>
            <a:r>
              <a:rPr lang="en-US" altLang="zh-CN" b="0" i="0" dirty="0">
                <a:solidFill>
                  <a:srgbClr val="121212"/>
                </a:solidFill>
                <a:effectLst/>
                <a:latin typeface="-apple-system"/>
              </a:rPr>
              <a:t>3</a:t>
            </a:r>
            <a:r>
              <a:rPr lang="zh-CN" altLang="en-US" b="0" i="0" dirty="0">
                <a:solidFill>
                  <a:srgbClr val="121212"/>
                </a:solidFill>
                <a:effectLst/>
                <a:latin typeface="-apple-system"/>
              </a:rPr>
              <a:t>样，有</a:t>
            </a:r>
            <a:r>
              <a:rPr lang="en-US" altLang="zh-CN" b="0" i="0" dirty="0">
                <a:solidFill>
                  <a:srgbClr val="121212"/>
                </a:solidFill>
                <a:effectLst/>
                <a:latin typeface="-apple-system"/>
              </a:rPr>
              <a:t>4</a:t>
            </a:r>
            <a:r>
              <a:rPr lang="zh-CN" altLang="en-US" b="0" i="0" dirty="0">
                <a:solidFill>
                  <a:srgbClr val="121212"/>
                </a:solidFill>
                <a:effectLst/>
                <a:latin typeface="-apple-system"/>
              </a:rPr>
              <a:t>样还没有买过和评价过，所以，我们只要知道，另外</a:t>
            </a:r>
            <a:r>
              <a:rPr lang="en-US" altLang="zh-CN" b="0" i="0" dirty="0">
                <a:solidFill>
                  <a:srgbClr val="121212"/>
                </a:solidFill>
                <a:effectLst/>
                <a:latin typeface="-apple-system"/>
              </a:rPr>
              <a:t>4</a:t>
            </a:r>
            <a:r>
              <a:rPr lang="zh-CN" altLang="en-US" b="0" i="0" dirty="0">
                <a:solidFill>
                  <a:srgbClr val="121212"/>
                </a:solidFill>
                <a:effectLst/>
                <a:latin typeface="-apple-system"/>
              </a:rPr>
              <a:t>样小美可能会评价的分数，那么我们就可以挑最高的推荐给她。</a:t>
            </a:r>
          </a:p>
          <a:p>
            <a:pPr algn="l"/>
            <a:r>
              <a:rPr lang="zh-CN" altLang="en-US" b="0" i="0" dirty="0">
                <a:solidFill>
                  <a:srgbClr val="121212"/>
                </a:solidFill>
                <a:effectLst/>
                <a:latin typeface="-apple-system"/>
              </a:rPr>
              <a:t>利用小丽，和小红的评价分数和她们与小美相似度，我们就能推算出小美的评价分数</a:t>
            </a:r>
            <a:r>
              <a:rPr lang="en-US" altLang="zh-CN" b="0" i="0" dirty="0">
                <a:solidFill>
                  <a:srgbClr val="121212"/>
                </a:solidFill>
                <a:effectLst/>
                <a:latin typeface="-apple-system"/>
              </a:rPr>
              <a:t>.</a:t>
            </a:r>
          </a:p>
          <a:p>
            <a:pPr algn="l"/>
            <a:r>
              <a:rPr lang="zh-CN" altLang="en-US" b="1" i="0" dirty="0">
                <a:solidFill>
                  <a:srgbClr val="121212"/>
                </a:solidFill>
                <a:effectLst/>
                <a:latin typeface="-apple-system"/>
              </a:rPr>
              <a:t>这里，我们用到的是加权平均方法。</a:t>
            </a:r>
            <a:endParaRPr lang="en-US" altLang="zh-CN" b="1" i="0" dirty="0">
              <a:solidFill>
                <a:srgbClr val="121212"/>
              </a:solidFill>
              <a:effectLst/>
              <a:latin typeface="-apple-system"/>
            </a:endParaRPr>
          </a:p>
          <a:p>
            <a:pPr algn="l"/>
            <a:endParaRPr lang="en-US" altLang="zh-CN" b="1"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这样物品</a:t>
            </a:r>
            <a:r>
              <a:rPr lang="en-US" altLang="zh-CN" b="1" i="0" dirty="0">
                <a:solidFill>
                  <a:srgbClr val="121212"/>
                </a:solidFill>
                <a:effectLst/>
                <a:latin typeface="-apple-system"/>
              </a:rPr>
              <a:t>1</a:t>
            </a:r>
            <a:r>
              <a:rPr lang="zh-CN" altLang="en-US" b="1" i="0" dirty="0">
                <a:solidFill>
                  <a:srgbClr val="121212"/>
                </a:solidFill>
                <a:effectLst/>
                <a:latin typeface="-apple-system"/>
              </a:rPr>
              <a:t>和物品</a:t>
            </a:r>
            <a:r>
              <a:rPr lang="en-US" altLang="zh-CN" b="1" i="0" dirty="0">
                <a:solidFill>
                  <a:srgbClr val="121212"/>
                </a:solidFill>
                <a:effectLst/>
                <a:latin typeface="-apple-system"/>
              </a:rPr>
              <a:t>5</a:t>
            </a:r>
            <a:r>
              <a:rPr lang="zh-CN" altLang="en-US" b="1" i="0" dirty="0">
                <a:solidFill>
                  <a:srgbClr val="121212"/>
                </a:solidFill>
                <a:effectLst/>
                <a:latin typeface="-apple-system"/>
              </a:rPr>
              <a:t>都是</a:t>
            </a:r>
            <a:r>
              <a:rPr lang="en-US" altLang="zh-CN" b="1" i="0" dirty="0">
                <a:solidFill>
                  <a:srgbClr val="121212"/>
                </a:solidFill>
                <a:effectLst/>
                <a:latin typeface="-apple-system"/>
              </a:rPr>
              <a:t>5</a:t>
            </a:r>
            <a:r>
              <a:rPr lang="zh-CN" altLang="en-US" b="1" i="0" dirty="0">
                <a:solidFill>
                  <a:srgbClr val="121212"/>
                </a:solidFill>
                <a:effectLst/>
                <a:latin typeface="-apple-system"/>
              </a:rPr>
              <a:t>，但由于小丽和小美的相似度最高，她给物品</a:t>
            </a:r>
            <a:r>
              <a:rPr lang="en-US" altLang="zh-CN" b="1" i="0" dirty="0">
                <a:solidFill>
                  <a:srgbClr val="121212"/>
                </a:solidFill>
                <a:effectLst/>
                <a:latin typeface="-apple-system"/>
              </a:rPr>
              <a:t>1</a:t>
            </a:r>
            <a:r>
              <a:rPr lang="zh-CN" altLang="en-US" b="1" i="0" dirty="0">
                <a:solidFill>
                  <a:srgbClr val="121212"/>
                </a:solidFill>
                <a:effectLst/>
                <a:latin typeface="-apple-system"/>
              </a:rPr>
              <a:t>是</a:t>
            </a:r>
            <a:r>
              <a:rPr lang="en-US" altLang="zh-CN" b="1" i="0" dirty="0">
                <a:solidFill>
                  <a:srgbClr val="121212"/>
                </a:solidFill>
                <a:effectLst/>
                <a:latin typeface="-apple-system"/>
              </a:rPr>
              <a:t>5</a:t>
            </a:r>
            <a:r>
              <a:rPr lang="zh-CN" altLang="en-US" b="1" i="0" dirty="0">
                <a:solidFill>
                  <a:srgbClr val="121212"/>
                </a:solidFill>
                <a:effectLst/>
                <a:latin typeface="-apple-system"/>
              </a:rPr>
              <a:t>分，所以我们推荐物品</a:t>
            </a:r>
            <a:r>
              <a:rPr lang="en-US" altLang="zh-CN" b="1" i="0" dirty="0">
                <a:solidFill>
                  <a:srgbClr val="121212"/>
                </a:solidFill>
                <a:effectLst/>
                <a:latin typeface="-apple-system"/>
              </a:rPr>
              <a:t>1</a:t>
            </a:r>
            <a:r>
              <a:rPr lang="zh-CN" altLang="en-US" b="1" i="0" dirty="0">
                <a:solidFill>
                  <a:srgbClr val="121212"/>
                </a:solidFill>
                <a:effectLst/>
                <a:latin typeface="-apple-system"/>
              </a:rPr>
              <a:t>给小美。</a:t>
            </a:r>
          </a:p>
          <a:p>
            <a:pPr algn="l"/>
            <a:r>
              <a:rPr lang="zh-CN" altLang="en-US" b="1" i="0" dirty="0">
                <a:solidFill>
                  <a:srgbClr val="121212"/>
                </a:solidFill>
                <a:effectLst/>
                <a:latin typeface="-apple-system"/>
              </a:rPr>
              <a:t>这个物品</a:t>
            </a:r>
            <a:r>
              <a:rPr lang="en-US" altLang="zh-CN" b="1" i="0" dirty="0">
                <a:solidFill>
                  <a:srgbClr val="121212"/>
                </a:solidFill>
                <a:effectLst/>
                <a:latin typeface="-apple-system"/>
              </a:rPr>
              <a:t>1</a:t>
            </a:r>
            <a:r>
              <a:rPr lang="zh-CN" altLang="en-US" b="1" i="0" dirty="0">
                <a:solidFill>
                  <a:srgbClr val="121212"/>
                </a:solidFill>
                <a:effectLst/>
                <a:latin typeface="-apple-system"/>
              </a:rPr>
              <a:t>好像是粉饼傲，就是涂了之后就会很白很白的。</a:t>
            </a:r>
            <a:endParaRPr lang="en-US" altLang="zh-CN" b="1" i="0" dirty="0">
              <a:solidFill>
                <a:srgbClr val="121212"/>
              </a:solidFill>
              <a:effectLst/>
              <a:latin typeface="-apple-system"/>
            </a:endParaRPr>
          </a:p>
          <a:p>
            <a:pPr algn="l"/>
            <a:endParaRPr lang="en-US" altLang="zh-CN" b="1" i="0" dirty="0">
              <a:solidFill>
                <a:srgbClr val="121212"/>
              </a:solidFill>
              <a:effectLst/>
              <a:latin typeface="-apple-system"/>
            </a:endParaRPr>
          </a:p>
          <a:p>
            <a:pPr algn="l"/>
            <a:r>
              <a:rPr lang="zh-CN" altLang="en-US" b="1" i="0" dirty="0">
                <a:solidFill>
                  <a:srgbClr val="121212"/>
                </a:solidFill>
                <a:effectLst/>
                <a:latin typeface="-apple-system"/>
              </a:rPr>
              <a:t>当然了，这只是一个很简单的例子。讲的应该没啥问题吧。</a:t>
            </a:r>
            <a:endParaRPr lang="en-US" altLang="zh-CN" b="1" i="0" dirty="0">
              <a:solidFill>
                <a:srgbClr val="121212"/>
              </a:solidFill>
              <a:effectLst/>
              <a:latin typeface="-apple-system"/>
            </a:endParaRPr>
          </a:p>
          <a:p>
            <a:pPr algn="l"/>
            <a:endParaRPr lang="en-US" altLang="zh-CN" b="1" i="0" dirty="0">
              <a:solidFill>
                <a:srgbClr val="121212"/>
              </a:solidFill>
              <a:effectLst/>
              <a:latin typeface="-apple-system"/>
            </a:endParaRPr>
          </a:p>
          <a:p>
            <a:pPr algn="l"/>
            <a:r>
              <a:rPr lang="zh-CN" altLang="en-US" b="1" i="0" dirty="0">
                <a:solidFill>
                  <a:srgbClr val="121212"/>
                </a:solidFill>
                <a:effectLst/>
                <a:latin typeface="-apple-system"/>
              </a:rPr>
              <a:t>这个方法就是最简单的嘛，这篇文章用的是一个比较复杂但是也不是很复杂的一个模型，在第二部分会讲到，然后，在座的各位都是搞推荐的，什么复杂的那种图卷积神经网络、知识图谱就更复杂了，在这里就不班门弄斧了。但是甭管啥复杂的模型，都是采用的云中心的训练模式。</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7</a:t>
            </a:fld>
            <a:endParaRPr lang="zh-CN" altLang="en-US"/>
          </a:p>
        </p:txBody>
      </p:sp>
    </p:spTree>
    <p:extLst>
      <p:ext uri="{BB962C8B-B14F-4D97-AF65-F5344CB8AC3E}">
        <p14:creationId xmlns:p14="http://schemas.microsoft.com/office/powerpoint/2010/main" val="409493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这里本来应该是介绍符号的，但是大家应该不想听，我就换一种方式。</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20</a:t>
            </a:fld>
            <a:endParaRPr lang="zh-CN" altLang="en-US"/>
          </a:p>
        </p:txBody>
      </p:sp>
    </p:spTree>
    <p:extLst>
      <p:ext uri="{BB962C8B-B14F-4D97-AF65-F5344CB8AC3E}">
        <p14:creationId xmlns:p14="http://schemas.microsoft.com/office/powerpoint/2010/main" val="2193892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600" b="1">
                <a:solidFill>
                  <a:schemeClr val="accent1"/>
                </a:solidFill>
              </a:defRPr>
            </a:lvl1pPr>
          </a:lstStyle>
          <a:p>
            <a:r>
              <a:rPr lang="zh-CN" altLang="en-US" dirty="0"/>
              <a:t>单击此处编辑母版标题样式</a:t>
            </a:r>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154070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8.jpe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3FDA94B7-63AB-4449-B259-ABBFB1BD1237}"/>
              </a:ext>
            </a:extLst>
          </p:cNvPr>
          <p:cNvSpPr/>
          <p:nvPr/>
        </p:nvSpPr>
        <p:spPr>
          <a:xfrm>
            <a:off x="6763445" y="5206812"/>
            <a:ext cx="2072329" cy="453457"/>
          </a:xfrm>
          <a:prstGeom prst="rect">
            <a:avLst/>
          </a:prstGeom>
        </p:spPr>
        <p:txBody>
          <a:bodyPr wrap="square" lIns="0" rIns="0">
            <a:spAutoFit/>
          </a:bodyPr>
          <a:lstStyle/>
          <a:p>
            <a:pPr algn="dist">
              <a:lnSpc>
                <a:spcPct val="130000"/>
              </a:lnSpc>
            </a:pPr>
            <a:r>
              <a:rPr lang="en-US" altLang="zh-CN" sz="2000" dirty="0">
                <a:solidFill>
                  <a:schemeClr val="accent1"/>
                </a:solidFill>
                <a:cs typeface="+mn-ea"/>
                <a:sym typeface="+mn-lt"/>
              </a:rPr>
              <a:t>2021</a:t>
            </a:r>
            <a:r>
              <a:rPr lang="zh-CN" altLang="en-US" sz="2000" dirty="0">
                <a:solidFill>
                  <a:schemeClr val="accent1"/>
                </a:solidFill>
                <a:cs typeface="+mn-ea"/>
                <a:sym typeface="+mn-lt"/>
              </a:rPr>
              <a:t>年</a:t>
            </a:r>
            <a:r>
              <a:rPr lang="en-US" altLang="zh-CN" sz="2000" dirty="0">
                <a:solidFill>
                  <a:schemeClr val="accent1"/>
                </a:solidFill>
                <a:cs typeface="+mn-ea"/>
                <a:sym typeface="+mn-lt"/>
              </a:rPr>
              <a:t>03</a:t>
            </a:r>
            <a:r>
              <a:rPr lang="zh-CN" altLang="en-US" sz="2000" dirty="0">
                <a:solidFill>
                  <a:schemeClr val="accent1"/>
                </a:solidFill>
                <a:cs typeface="+mn-ea"/>
                <a:sym typeface="+mn-lt"/>
              </a:rPr>
              <a:t>月</a:t>
            </a:r>
            <a:r>
              <a:rPr lang="en-US" altLang="zh-CN" sz="2000" dirty="0">
                <a:solidFill>
                  <a:schemeClr val="accent1"/>
                </a:solidFill>
                <a:cs typeface="+mn-ea"/>
                <a:sym typeface="+mn-lt"/>
              </a:rPr>
              <a:t>18</a:t>
            </a:r>
            <a:r>
              <a:rPr lang="zh-CN" altLang="en-US" sz="2000" dirty="0">
                <a:solidFill>
                  <a:schemeClr val="accent1"/>
                </a:solidFill>
                <a:cs typeface="+mn-ea"/>
                <a:sym typeface="+mn-lt"/>
              </a:rPr>
              <a:t>日</a:t>
            </a:r>
          </a:p>
        </p:txBody>
      </p:sp>
      <p:sp>
        <p:nvSpPr>
          <p:cNvPr id="71" name="矩形 70">
            <a:extLst>
              <a:ext uri="{FF2B5EF4-FFF2-40B4-BE49-F238E27FC236}">
                <a16:creationId xmlns:a16="http://schemas.microsoft.com/office/drawing/2014/main" id="{E993F5B2-B1FA-4937-8A72-4D85BD9C8F1B}"/>
              </a:ext>
            </a:extLst>
          </p:cNvPr>
          <p:cNvSpPr/>
          <p:nvPr/>
        </p:nvSpPr>
        <p:spPr>
          <a:xfrm>
            <a:off x="7150366" y="4175765"/>
            <a:ext cx="1298489" cy="597921"/>
          </a:xfrm>
          <a:prstGeom prst="rect">
            <a:avLst/>
          </a:prstGeom>
        </p:spPr>
        <p:txBody>
          <a:bodyPr wrap="square">
            <a:spAutoFit/>
          </a:bodyPr>
          <a:lstStyle/>
          <a:p>
            <a:pPr algn="dist">
              <a:lnSpc>
                <a:spcPct val="130000"/>
              </a:lnSpc>
            </a:pPr>
            <a:r>
              <a:rPr lang="zh-CN" altLang="en-US" sz="2800" dirty="0">
                <a:solidFill>
                  <a:schemeClr val="accent1"/>
                </a:solidFill>
                <a:cs typeface="+mn-ea"/>
                <a:sym typeface="+mn-lt"/>
              </a:rPr>
              <a:t>成新宇</a:t>
            </a:r>
            <a:endParaRPr lang="en-US" altLang="zh-CN" sz="2800" dirty="0">
              <a:solidFill>
                <a:schemeClr val="accent1"/>
              </a:solidFill>
              <a:cs typeface="+mn-ea"/>
              <a:sym typeface="+mn-lt"/>
            </a:endParaRPr>
          </a:p>
        </p:txBody>
      </p:sp>
      <p:sp>
        <p:nvSpPr>
          <p:cNvPr id="2" name="文本框 1">
            <a:extLst>
              <a:ext uri="{FF2B5EF4-FFF2-40B4-BE49-F238E27FC236}">
                <a16:creationId xmlns:a16="http://schemas.microsoft.com/office/drawing/2014/main" id="{03B450EC-372C-4B17-8EBF-7BA40772B064}"/>
              </a:ext>
            </a:extLst>
          </p:cNvPr>
          <p:cNvSpPr txBox="1"/>
          <p:nvPr/>
        </p:nvSpPr>
        <p:spPr>
          <a:xfrm>
            <a:off x="4145993" y="975150"/>
            <a:ext cx="7307237" cy="2767489"/>
          </a:xfrm>
          <a:prstGeom prst="rect">
            <a:avLst/>
          </a:prstGeom>
          <a:noFill/>
        </p:spPr>
        <p:txBody>
          <a:bodyPr wrap="square" rtlCol="0">
            <a:spAutoFit/>
          </a:bodyPr>
          <a:lstStyle/>
          <a:p>
            <a:pPr algn="ctr">
              <a:lnSpc>
                <a:spcPct val="120000"/>
              </a:lnSpc>
              <a:spcBef>
                <a:spcPts val="1000"/>
              </a:spcBef>
            </a:pPr>
            <a:r>
              <a:rPr lang="en-US" altLang="zh-CN" sz="3700" b="1" dirty="0" err="1">
                <a:solidFill>
                  <a:schemeClr val="accent1"/>
                </a:solidFill>
                <a:cs typeface="+mn-ea"/>
              </a:rPr>
              <a:t>FedFast</a:t>
            </a:r>
            <a:r>
              <a:rPr lang="en-US" altLang="zh-CN" sz="3700" b="1" dirty="0">
                <a:solidFill>
                  <a:schemeClr val="accent1"/>
                </a:solidFill>
                <a:cs typeface="+mn-ea"/>
              </a:rPr>
              <a:t>: Going Beyond Average for Faster Training of Federated Recommender Systems</a:t>
            </a:r>
            <a:endParaRPr lang="zh-CN" altLang="en-US" sz="3700" b="1" dirty="0">
              <a:solidFill>
                <a:schemeClr val="accent1"/>
              </a:solidFill>
              <a:cs typeface="+mn-ea"/>
            </a:endParaRPr>
          </a:p>
        </p:txBody>
      </p:sp>
      <p:sp>
        <p:nvSpPr>
          <p:cNvPr id="5" name="文本框 4">
            <a:extLst>
              <a:ext uri="{FF2B5EF4-FFF2-40B4-BE49-F238E27FC236}">
                <a16:creationId xmlns:a16="http://schemas.microsoft.com/office/drawing/2014/main" id="{EE72631C-AA1D-4B95-8CF0-E45ADE74D4E8}"/>
              </a:ext>
            </a:extLst>
          </p:cNvPr>
          <p:cNvSpPr txBox="1"/>
          <p:nvPr/>
        </p:nvSpPr>
        <p:spPr>
          <a:xfrm>
            <a:off x="3824528" y="6093395"/>
            <a:ext cx="7950161" cy="738664"/>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 Muhammad K, Wang Q, O'Reilly-Morgan D, et al. </a:t>
            </a:r>
            <a:r>
              <a:rPr lang="en-US" altLang="zh-CN" sz="1400" dirty="0" err="1">
                <a:solidFill>
                  <a:srgbClr val="222222"/>
                </a:solidFill>
                <a:latin typeface="Arial" panose="020B0604020202020204" pitchFamily="34" charset="0"/>
              </a:rPr>
              <a:t>Fedfast</a:t>
            </a:r>
            <a:r>
              <a:rPr lang="en-US" altLang="zh-CN" sz="1400" dirty="0">
                <a:solidFill>
                  <a:srgbClr val="222222"/>
                </a:solidFill>
                <a:latin typeface="Arial" panose="020B0604020202020204" pitchFamily="34" charset="0"/>
              </a:rPr>
              <a:t>: Going beyond average for faster training of federated recommender systems[C]//Proceedings of the 26th ACM SIGKDD International Conference on Knowledge Discovery &amp; Data Mining. 2020: 1234-1242.</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E7F531-F354-4590-9CA6-E0553E120507}"/>
              </a:ext>
            </a:extLst>
          </p:cNvPr>
          <p:cNvSpPr>
            <a:spLocks noGrp="1"/>
          </p:cNvSpPr>
          <p:nvPr>
            <p:ph type="sldNum" sz="quarter" idx="12"/>
          </p:nvPr>
        </p:nvSpPr>
        <p:spPr/>
        <p:txBody>
          <a:bodyPr/>
          <a:lstStyle/>
          <a:p>
            <a:fld id="{2515AB8F-1C56-49E9-90C8-78D22B0C1B97}" type="slidenum">
              <a:rPr lang="zh-CN" altLang="en-US" smtClean="0"/>
              <a:pPr/>
              <a:t>10</a:t>
            </a:fld>
            <a:endParaRPr lang="zh-CN" altLang="en-US" dirty="0"/>
          </a:p>
        </p:txBody>
      </p:sp>
      <p:sp>
        <p:nvSpPr>
          <p:cNvPr id="3" name="标题 2">
            <a:extLst>
              <a:ext uri="{FF2B5EF4-FFF2-40B4-BE49-F238E27FC236}">
                <a16:creationId xmlns:a16="http://schemas.microsoft.com/office/drawing/2014/main" id="{45BD523D-0749-4214-A94E-1368B5B73054}"/>
              </a:ext>
            </a:extLst>
          </p:cNvPr>
          <p:cNvSpPr>
            <a:spLocks noGrp="1"/>
          </p:cNvSpPr>
          <p:nvPr>
            <p:ph type="title"/>
          </p:nvPr>
        </p:nvSpPr>
        <p:spPr/>
        <p:txBody>
          <a:bodyPr/>
          <a:lstStyle/>
          <a:p>
            <a:r>
              <a:rPr lang="zh-CN" altLang="en-US" sz="3600" dirty="0"/>
              <a:t>联邦学习概述</a:t>
            </a:r>
            <a:r>
              <a:rPr lang="en-US" altLang="zh-CN" sz="3600" baseline="30000" dirty="0"/>
              <a:t>[4]</a:t>
            </a:r>
            <a:endParaRPr lang="zh-CN" altLang="en-US" baseline="30000" dirty="0"/>
          </a:p>
        </p:txBody>
      </p:sp>
      <p:sp>
        <p:nvSpPr>
          <p:cNvPr id="62" name="矩形 61">
            <a:extLst>
              <a:ext uri="{FF2B5EF4-FFF2-40B4-BE49-F238E27FC236}">
                <a16:creationId xmlns:a16="http://schemas.microsoft.com/office/drawing/2014/main" id="{53AD924A-CF1F-4AA9-8CDF-B68CF405A32F}"/>
              </a:ext>
            </a:extLst>
          </p:cNvPr>
          <p:cNvSpPr/>
          <p:nvPr/>
        </p:nvSpPr>
        <p:spPr>
          <a:xfrm>
            <a:off x="737785" y="1378376"/>
            <a:ext cx="2952731" cy="4572362"/>
          </a:xfrm>
          <a:prstGeom prst="rect">
            <a:avLst/>
          </a:prstGeom>
          <a:solidFill>
            <a:srgbClr val="4472C4">
              <a:alpha val="10000"/>
            </a:srgbClr>
          </a:solidFill>
          <a:ln w="15875" cap="flat" cmpd="sng" algn="ctr">
            <a:solidFill>
              <a:srgbClr val="4472C4">
                <a:alpha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Light"/>
              <a:cs typeface="+mn-cs"/>
            </a:endParaRPr>
          </a:p>
        </p:txBody>
      </p:sp>
      <p:grpSp>
        <p:nvGrpSpPr>
          <p:cNvPr id="63" name="组合 62">
            <a:extLst>
              <a:ext uri="{FF2B5EF4-FFF2-40B4-BE49-F238E27FC236}">
                <a16:creationId xmlns:a16="http://schemas.microsoft.com/office/drawing/2014/main" id="{3FC644AA-73F9-4E3D-AE24-7B8907D6861D}"/>
              </a:ext>
            </a:extLst>
          </p:cNvPr>
          <p:cNvGrpSpPr/>
          <p:nvPr/>
        </p:nvGrpSpPr>
        <p:grpSpPr>
          <a:xfrm>
            <a:off x="10271727" y="5559431"/>
            <a:ext cx="937250" cy="175081"/>
            <a:chOff x="10802319" y="5357813"/>
            <a:chExt cx="937250" cy="175081"/>
          </a:xfrm>
        </p:grpSpPr>
        <p:cxnSp>
          <p:nvCxnSpPr>
            <p:cNvPr id="64" name="直接连接符 63">
              <a:extLst>
                <a:ext uri="{FF2B5EF4-FFF2-40B4-BE49-F238E27FC236}">
                  <a16:creationId xmlns:a16="http://schemas.microsoft.com/office/drawing/2014/main" id="{E8180899-9F17-49F8-A450-21B79DAD6A8B}"/>
                </a:ext>
              </a:extLst>
            </p:cNvPr>
            <p:cNvCxnSpPr>
              <a:cxnSpLocks/>
            </p:cNvCxnSpPr>
            <p:nvPr/>
          </p:nvCxnSpPr>
          <p:spPr>
            <a:xfrm flipH="1">
              <a:off x="10802319" y="5357813"/>
              <a:ext cx="58562" cy="175081"/>
            </a:xfrm>
            <a:prstGeom prst="line">
              <a:avLst/>
            </a:prstGeom>
            <a:noFill/>
            <a:ln w="19050" cap="flat" cmpd="sng" algn="ctr">
              <a:solidFill>
                <a:srgbClr val="4472C4"/>
              </a:solidFill>
              <a:prstDash val="solid"/>
              <a:miter lim="800000"/>
            </a:ln>
            <a:effectLst/>
          </p:spPr>
        </p:cxnSp>
        <p:cxnSp>
          <p:nvCxnSpPr>
            <p:cNvPr id="65" name="直接连接符 64">
              <a:extLst>
                <a:ext uri="{FF2B5EF4-FFF2-40B4-BE49-F238E27FC236}">
                  <a16:creationId xmlns:a16="http://schemas.microsoft.com/office/drawing/2014/main" id="{CDE04B8A-1E27-4475-8942-3265C806A601}"/>
                </a:ext>
              </a:extLst>
            </p:cNvPr>
            <p:cNvCxnSpPr>
              <a:cxnSpLocks/>
            </p:cNvCxnSpPr>
            <p:nvPr/>
          </p:nvCxnSpPr>
          <p:spPr>
            <a:xfrm flipH="1">
              <a:off x="10899951" y="5357813"/>
              <a:ext cx="58562" cy="175081"/>
            </a:xfrm>
            <a:prstGeom prst="line">
              <a:avLst/>
            </a:prstGeom>
            <a:noFill/>
            <a:ln w="19050" cap="flat" cmpd="sng" algn="ctr">
              <a:solidFill>
                <a:srgbClr val="4472C4"/>
              </a:solidFill>
              <a:prstDash val="solid"/>
              <a:miter lim="800000"/>
            </a:ln>
            <a:effectLst/>
          </p:spPr>
        </p:cxnSp>
        <p:cxnSp>
          <p:nvCxnSpPr>
            <p:cNvPr id="66" name="直接连接符 65">
              <a:extLst>
                <a:ext uri="{FF2B5EF4-FFF2-40B4-BE49-F238E27FC236}">
                  <a16:creationId xmlns:a16="http://schemas.microsoft.com/office/drawing/2014/main" id="{04B484CD-0479-41E9-9C87-99CBF8AC6187}"/>
                </a:ext>
              </a:extLst>
            </p:cNvPr>
            <p:cNvCxnSpPr>
              <a:cxnSpLocks/>
            </p:cNvCxnSpPr>
            <p:nvPr/>
          </p:nvCxnSpPr>
          <p:spPr>
            <a:xfrm flipH="1">
              <a:off x="10997583" y="5357813"/>
              <a:ext cx="58562" cy="175081"/>
            </a:xfrm>
            <a:prstGeom prst="line">
              <a:avLst/>
            </a:prstGeom>
            <a:noFill/>
            <a:ln w="19050" cap="flat" cmpd="sng" algn="ctr">
              <a:solidFill>
                <a:srgbClr val="4472C4"/>
              </a:solidFill>
              <a:prstDash val="solid"/>
              <a:miter lim="800000"/>
            </a:ln>
            <a:effectLst/>
          </p:spPr>
        </p:cxnSp>
        <p:cxnSp>
          <p:nvCxnSpPr>
            <p:cNvPr id="67" name="直接连接符 66">
              <a:extLst>
                <a:ext uri="{FF2B5EF4-FFF2-40B4-BE49-F238E27FC236}">
                  <a16:creationId xmlns:a16="http://schemas.microsoft.com/office/drawing/2014/main" id="{A7C10E25-FA75-4051-92C1-9AF3EADDF949}"/>
                </a:ext>
              </a:extLst>
            </p:cNvPr>
            <p:cNvCxnSpPr>
              <a:cxnSpLocks/>
            </p:cNvCxnSpPr>
            <p:nvPr/>
          </p:nvCxnSpPr>
          <p:spPr>
            <a:xfrm flipH="1">
              <a:off x="11095215" y="5357813"/>
              <a:ext cx="58562" cy="175081"/>
            </a:xfrm>
            <a:prstGeom prst="line">
              <a:avLst/>
            </a:prstGeom>
            <a:noFill/>
            <a:ln w="19050" cap="flat" cmpd="sng" algn="ctr">
              <a:solidFill>
                <a:srgbClr val="4472C4"/>
              </a:solidFill>
              <a:prstDash val="solid"/>
              <a:miter lim="800000"/>
            </a:ln>
            <a:effectLst/>
          </p:spPr>
        </p:cxnSp>
        <p:cxnSp>
          <p:nvCxnSpPr>
            <p:cNvPr id="68" name="直接连接符 67">
              <a:extLst>
                <a:ext uri="{FF2B5EF4-FFF2-40B4-BE49-F238E27FC236}">
                  <a16:creationId xmlns:a16="http://schemas.microsoft.com/office/drawing/2014/main" id="{D767E14D-8E0D-472F-B851-BD67557D644B}"/>
                </a:ext>
              </a:extLst>
            </p:cNvPr>
            <p:cNvCxnSpPr>
              <a:cxnSpLocks/>
            </p:cNvCxnSpPr>
            <p:nvPr/>
          </p:nvCxnSpPr>
          <p:spPr>
            <a:xfrm flipH="1">
              <a:off x="11192847" y="5357813"/>
              <a:ext cx="58562" cy="175081"/>
            </a:xfrm>
            <a:prstGeom prst="line">
              <a:avLst/>
            </a:prstGeom>
            <a:noFill/>
            <a:ln w="19050" cap="flat" cmpd="sng" algn="ctr">
              <a:solidFill>
                <a:srgbClr val="4472C4"/>
              </a:solidFill>
              <a:prstDash val="solid"/>
              <a:miter lim="800000"/>
            </a:ln>
            <a:effectLst/>
          </p:spPr>
        </p:cxnSp>
        <p:cxnSp>
          <p:nvCxnSpPr>
            <p:cNvPr id="69" name="直接连接符 68">
              <a:extLst>
                <a:ext uri="{FF2B5EF4-FFF2-40B4-BE49-F238E27FC236}">
                  <a16:creationId xmlns:a16="http://schemas.microsoft.com/office/drawing/2014/main" id="{9FF89AF3-3E07-4EAB-A253-5ADE3720B97C}"/>
                </a:ext>
              </a:extLst>
            </p:cNvPr>
            <p:cNvCxnSpPr>
              <a:cxnSpLocks/>
            </p:cNvCxnSpPr>
            <p:nvPr/>
          </p:nvCxnSpPr>
          <p:spPr>
            <a:xfrm flipH="1">
              <a:off x="11290479" y="5357813"/>
              <a:ext cx="58562" cy="175081"/>
            </a:xfrm>
            <a:prstGeom prst="line">
              <a:avLst/>
            </a:prstGeom>
            <a:noFill/>
            <a:ln w="19050" cap="flat" cmpd="sng" algn="ctr">
              <a:solidFill>
                <a:srgbClr val="4472C4"/>
              </a:solidFill>
              <a:prstDash val="solid"/>
              <a:miter lim="800000"/>
            </a:ln>
            <a:effectLst/>
          </p:spPr>
        </p:cxnSp>
        <p:cxnSp>
          <p:nvCxnSpPr>
            <p:cNvPr id="70" name="直接连接符 69">
              <a:extLst>
                <a:ext uri="{FF2B5EF4-FFF2-40B4-BE49-F238E27FC236}">
                  <a16:creationId xmlns:a16="http://schemas.microsoft.com/office/drawing/2014/main" id="{279C003D-6465-4B8F-B7FD-472C3F076B2F}"/>
                </a:ext>
              </a:extLst>
            </p:cNvPr>
            <p:cNvCxnSpPr>
              <a:cxnSpLocks/>
            </p:cNvCxnSpPr>
            <p:nvPr/>
          </p:nvCxnSpPr>
          <p:spPr>
            <a:xfrm flipH="1">
              <a:off x="11388111" y="5357813"/>
              <a:ext cx="58562" cy="175081"/>
            </a:xfrm>
            <a:prstGeom prst="line">
              <a:avLst/>
            </a:prstGeom>
            <a:noFill/>
            <a:ln w="19050" cap="flat" cmpd="sng" algn="ctr">
              <a:solidFill>
                <a:srgbClr val="4472C4"/>
              </a:solidFill>
              <a:prstDash val="solid"/>
              <a:miter lim="800000"/>
            </a:ln>
            <a:effectLst/>
          </p:spPr>
        </p:cxnSp>
        <p:cxnSp>
          <p:nvCxnSpPr>
            <p:cNvPr id="71" name="直接连接符 70">
              <a:extLst>
                <a:ext uri="{FF2B5EF4-FFF2-40B4-BE49-F238E27FC236}">
                  <a16:creationId xmlns:a16="http://schemas.microsoft.com/office/drawing/2014/main" id="{B71102A7-D353-444F-B847-D2CC8405DBDA}"/>
                </a:ext>
              </a:extLst>
            </p:cNvPr>
            <p:cNvCxnSpPr>
              <a:cxnSpLocks/>
            </p:cNvCxnSpPr>
            <p:nvPr/>
          </p:nvCxnSpPr>
          <p:spPr>
            <a:xfrm flipH="1">
              <a:off x="11485743" y="5357813"/>
              <a:ext cx="58562" cy="175081"/>
            </a:xfrm>
            <a:prstGeom prst="line">
              <a:avLst/>
            </a:prstGeom>
            <a:noFill/>
            <a:ln w="19050" cap="flat" cmpd="sng" algn="ctr">
              <a:solidFill>
                <a:srgbClr val="4472C4"/>
              </a:solidFill>
              <a:prstDash val="solid"/>
              <a:miter lim="800000"/>
            </a:ln>
            <a:effectLst/>
          </p:spPr>
        </p:cxnSp>
        <p:cxnSp>
          <p:nvCxnSpPr>
            <p:cNvPr id="72" name="直接连接符 71">
              <a:extLst>
                <a:ext uri="{FF2B5EF4-FFF2-40B4-BE49-F238E27FC236}">
                  <a16:creationId xmlns:a16="http://schemas.microsoft.com/office/drawing/2014/main" id="{3F040054-CFDE-43FC-975C-2BF0B7F8B513}"/>
                </a:ext>
              </a:extLst>
            </p:cNvPr>
            <p:cNvCxnSpPr>
              <a:cxnSpLocks/>
            </p:cNvCxnSpPr>
            <p:nvPr/>
          </p:nvCxnSpPr>
          <p:spPr>
            <a:xfrm flipH="1">
              <a:off x="11583375" y="5357813"/>
              <a:ext cx="58562" cy="175081"/>
            </a:xfrm>
            <a:prstGeom prst="line">
              <a:avLst/>
            </a:prstGeom>
            <a:noFill/>
            <a:ln w="19050" cap="flat" cmpd="sng" algn="ctr">
              <a:solidFill>
                <a:srgbClr val="4472C4"/>
              </a:solidFill>
              <a:prstDash val="solid"/>
              <a:miter lim="800000"/>
            </a:ln>
            <a:effectLst/>
          </p:spPr>
        </p:cxnSp>
        <p:cxnSp>
          <p:nvCxnSpPr>
            <p:cNvPr id="73" name="直接连接符 72">
              <a:extLst>
                <a:ext uri="{FF2B5EF4-FFF2-40B4-BE49-F238E27FC236}">
                  <a16:creationId xmlns:a16="http://schemas.microsoft.com/office/drawing/2014/main" id="{C2E0ED58-CDB2-42A7-986E-FDA2BCD68B33}"/>
                </a:ext>
              </a:extLst>
            </p:cNvPr>
            <p:cNvCxnSpPr>
              <a:cxnSpLocks/>
            </p:cNvCxnSpPr>
            <p:nvPr/>
          </p:nvCxnSpPr>
          <p:spPr>
            <a:xfrm flipH="1">
              <a:off x="11681007" y="5357813"/>
              <a:ext cx="58562" cy="175081"/>
            </a:xfrm>
            <a:prstGeom prst="line">
              <a:avLst/>
            </a:prstGeom>
            <a:noFill/>
            <a:ln w="19050" cap="flat" cmpd="sng" algn="ctr">
              <a:solidFill>
                <a:srgbClr val="ED7D31"/>
              </a:solidFill>
              <a:prstDash val="solid"/>
              <a:miter lim="800000"/>
            </a:ln>
            <a:effectLst/>
          </p:spPr>
        </p:cxnSp>
      </p:grpSp>
      <p:sp>
        <p:nvSpPr>
          <p:cNvPr id="74" name="任意多边形: 形状 73">
            <a:extLst>
              <a:ext uri="{FF2B5EF4-FFF2-40B4-BE49-F238E27FC236}">
                <a16:creationId xmlns:a16="http://schemas.microsoft.com/office/drawing/2014/main" id="{4CD134D0-E602-410B-8D2E-630A4B10CFF5}"/>
              </a:ext>
            </a:extLst>
          </p:cNvPr>
          <p:cNvSpPr/>
          <p:nvPr/>
        </p:nvSpPr>
        <p:spPr>
          <a:xfrm>
            <a:off x="3843995" y="1378376"/>
            <a:ext cx="7610220" cy="4572362"/>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 fmla="*/ 226952 w 7610220"/>
              <a:gd name="connsiteY0" fmla="*/ 0 h 4572362"/>
              <a:gd name="connsiteX1" fmla="*/ 7610220 w 7610220"/>
              <a:gd name="connsiteY1" fmla="*/ 0 h 4572362"/>
              <a:gd name="connsiteX2" fmla="*/ 7610220 w 7610220"/>
              <a:gd name="connsiteY2" fmla="*/ 4572362 h 4572362"/>
              <a:gd name="connsiteX3" fmla="*/ 226952 w 7610220"/>
              <a:gd name="connsiteY3" fmla="*/ 4572362 h 4572362"/>
              <a:gd name="connsiteX4" fmla="*/ 226952 w 7610220"/>
              <a:gd name="connsiteY4" fmla="*/ 785148 h 4572362"/>
              <a:gd name="connsiteX5" fmla="*/ 0 w 7610220"/>
              <a:gd name="connsiteY5" fmla="*/ 790228 h 4572362"/>
              <a:gd name="connsiteX6" fmla="*/ 226952 w 7610220"/>
              <a:gd name="connsiteY6" fmla="*/ 502467 h 4572362"/>
              <a:gd name="connsiteX7" fmla="*/ 226952 w 7610220"/>
              <a:gd name="connsiteY7" fmla="*/ 0 h 45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cap="flat" cmpd="sng" algn="ctr">
            <a:solidFill>
              <a:srgbClr val="4472C4"/>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Light"/>
              <a:cs typeface="+mn-cs"/>
            </a:endParaRPr>
          </a:p>
        </p:txBody>
      </p:sp>
      <p:sp>
        <p:nvSpPr>
          <p:cNvPr id="75" name="矩形: 圆角 74">
            <a:extLst>
              <a:ext uri="{FF2B5EF4-FFF2-40B4-BE49-F238E27FC236}">
                <a16:creationId xmlns:a16="http://schemas.microsoft.com/office/drawing/2014/main" id="{FA705FF0-BCC2-406E-A374-9A7E8E50B618}"/>
              </a:ext>
            </a:extLst>
          </p:cNvPr>
          <p:cNvSpPr/>
          <p:nvPr/>
        </p:nvSpPr>
        <p:spPr>
          <a:xfrm>
            <a:off x="4363459" y="1428759"/>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定义</a:t>
            </a:r>
            <a:r>
              <a:rPr kumimoji="0" lang="zh-CN" altLang="en-US" sz="2400" b="0" i="0" u="none" strike="noStrike" kern="0" cap="none" spc="0" normalizeH="0" baseline="0" noProof="0" dirty="0">
                <a:ln>
                  <a:noFill/>
                </a:ln>
                <a:solidFill>
                  <a:srgbClr val="0079BA"/>
                </a:solidFill>
                <a:effectLst/>
                <a:uLnTx/>
                <a:uFillTx/>
                <a:latin typeface="方正大标宋简体"/>
                <a:ea typeface="方正大标宋简体"/>
                <a:cs typeface="+mn-cs"/>
              </a:rPr>
              <a:t> </a:t>
            </a:r>
            <a:r>
              <a:rPr kumimoji="0" lang="zh-CN" altLang="en-US" sz="2400" b="0" i="0" u="none" strike="noStrike" kern="0" cap="none" spc="100" normalizeH="0" baseline="0" noProof="0" dirty="0">
                <a:ln>
                  <a:noFill/>
                </a:ln>
                <a:blipFill>
                  <a:blip r:embed="rId2"/>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0" i="0" u="none" strike="noStrike" kern="0" cap="none" spc="0" normalizeH="0" baseline="0" noProof="0" dirty="0">
                <a:ln>
                  <a:noFill/>
                </a:ln>
                <a:solidFill>
                  <a:srgbClr val="0079BA"/>
                </a:solidFill>
                <a:effectLst/>
                <a:uLnTx/>
                <a:uFillTx/>
                <a:latin typeface="方正大标宋简体"/>
                <a:ea typeface="方正大标宋简体"/>
                <a:cs typeface="+mn-cs"/>
              </a:rPr>
              <a:t>  </a:t>
            </a:r>
          </a:p>
        </p:txBody>
      </p:sp>
      <p:grpSp>
        <p:nvGrpSpPr>
          <p:cNvPr id="76" name="组合 75">
            <a:extLst>
              <a:ext uri="{FF2B5EF4-FFF2-40B4-BE49-F238E27FC236}">
                <a16:creationId xmlns:a16="http://schemas.microsoft.com/office/drawing/2014/main" id="{AA4CD9C1-F9AE-4C28-BB0C-FB38B9116BBF}"/>
              </a:ext>
            </a:extLst>
          </p:cNvPr>
          <p:cNvGrpSpPr/>
          <p:nvPr/>
        </p:nvGrpSpPr>
        <p:grpSpPr>
          <a:xfrm>
            <a:off x="1108122" y="4306472"/>
            <a:ext cx="2179764" cy="923319"/>
            <a:chOff x="1124268" y="4560058"/>
            <a:chExt cx="2179764" cy="923319"/>
          </a:xfrm>
        </p:grpSpPr>
        <p:sp>
          <p:nvSpPr>
            <p:cNvPr id="77" name="矩形: 圆角 76">
              <a:extLst>
                <a:ext uri="{FF2B5EF4-FFF2-40B4-BE49-F238E27FC236}">
                  <a16:creationId xmlns:a16="http://schemas.microsoft.com/office/drawing/2014/main" id="{7F3D9F32-1547-4A66-91B3-7740E1EF01A1}"/>
                </a:ext>
              </a:extLst>
            </p:cNvPr>
            <p:cNvSpPr/>
            <p:nvPr/>
          </p:nvSpPr>
          <p:spPr>
            <a:xfrm>
              <a:off x="1280965" y="4749840"/>
              <a:ext cx="1866370"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79BA"/>
                  </a:solidFill>
                  <a:effectLst/>
                  <a:uLnTx/>
                  <a:uFillTx/>
                  <a:latin typeface="黑体" panose="02010609060101010101" pitchFamily="49" charset="-122"/>
                  <a:ea typeface="黑体" panose="02010609060101010101" pitchFamily="49" charset="-122"/>
                  <a:cs typeface="+mn-cs"/>
                </a:rPr>
                <a:t>联邦学习</a:t>
              </a:r>
            </a:p>
          </p:txBody>
        </p:sp>
        <p:grpSp>
          <p:nvGrpSpPr>
            <p:cNvPr id="78" name="组合 77">
              <a:extLst>
                <a:ext uri="{FF2B5EF4-FFF2-40B4-BE49-F238E27FC236}">
                  <a16:creationId xmlns:a16="http://schemas.microsoft.com/office/drawing/2014/main" id="{CF0C629C-3B76-4CEC-8708-F69D825D0F10}"/>
                </a:ext>
              </a:extLst>
            </p:cNvPr>
            <p:cNvGrpSpPr/>
            <p:nvPr/>
          </p:nvGrpSpPr>
          <p:grpSpPr>
            <a:xfrm>
              <a:off x="1124268" y="4560058"/>
              <a:ext cx="2179764" cy="923319"/>
              <a:chOff x="1385475" y="4751040"/>
              <a:chExt cx="1657350" cy="923319"/>
            </a:xfrm>
          </p:grpSpPr>
          <p:grpSp>
            <p:nvGrpSpPr>
              <p:cNvPr id="80" name="组合 79">
                <a:extLst>
                  <a:ext uri="{FF2B5EF4-FFF2-40B4-BE49-F238E27FC236}">
                    <a16:creationId xmlns:a16="http://schemas.microsoft.com/office/drawing/2014/main" id="{CEAD4553-192A-4EEF-95A7-2AC6A24E2682}"/>
                  </a:ext>
                </a:extLst>
              </p:cNvPr>
              <p:cNvGrpSpPr/>
              <p:nvPr/>
            </p:nvGrpSpPr>
            <p:grpSpPr>
              <a:xfrm>
                <a:off x="1385475" y="4751040"/>
                <a:ext cx="1657350" cy="78394"/>
                <a:chOff x="1721420" y="2967038"/>
                <a:chExt cx="1657350" cy="78394"/>
              </a:xfrm>
            </p:grpSpPr>
            <p:cxnSp>
              <p:nvCxnSpPr>
                <p:cNvPr id="84" name="直接连接符 83">
                  <a:extLst>
                    <a:ext uri="{FF2B5EF4-FFF2-40B4-BE49-F238E27FC236}">
                      <a16:creationId xmlns:a16="http://schemas.microsoft.com/office/drawing/2014/main" id="{3FC5E998-BF82-4DA8-B500-BE0DBE55524C}"/>
                    </a:ext>
                  </a:extLst>
                </p:cNvPr>
                <p:cNvCxnSpPr/>
                <p:nvPr/>
              </p:nvCxnSpPr>
              <p:spPr>
                <a:xfrm>
                  <a:off x="1721420" y="2971800"/>
                  <a:ext cx="1657350" cy="0"/>
                </a:xfrm>
                <a:prstGeom prst="line">
                  <a:avLst/>
                </a:prstGeom>
                <a:noFill/>
                <a:ln w="6350" cap="flat" cmpd="sng" algn="ctr">
                  <a:solidFill>
                    <a:srgbClr val="4472C4"/>
                  </a:solidFill>
                  <a:prstDash val="dash"/>
                  <a:miter lim="800000"/>
                </a:ln>
                <a:effectLst/>
              </p:spPr>
            </p:cxnSp>
            <p:sp>
              <p:nvSpPr>
                <p:cNvPr id="85" name="等腰三角形 84">
                  <a:extLst>
                    <a:ext uri="{FF2B5EF4-FFF2-40B4-BE49-F238E27FC236}">
                      <a16:creationId xmlns:a16="http://schemas.microsoft.com/office/drawing/2014/main" id="{A7D78CF1-21CB-4B40-8D91-B077A4159262}"/>
                    </a:ext>
                  </a:extLst>
                </p:cNvPr>
                <p:cNvSpPr/>
                <p:nvPr/>
              </p:nvSpPr>
              <p:spPr>
                <a:xfrm flipV="1">
                  <a:off x="2504627" y="2967038"/>
                  <a:ext cx="90936" cy="78394"/>
                </a:xfrm>
                <a:prstGeom prst="triangl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Light"/>
                    <a:cs typeface="+mn-cs"/>
                  </a:endParaRPr>
                </a:p>
              </p:txBody>
            </p:sp>
          </p:grpSp>
          <p:grpSp>
            <p:nvGrpSpPr>
              <p:cNvPr id="81" name="组合 80">
                <a:extLst>
                  <a:ext uri="{FF2B5EF4-FFF2-40B4-BE49-F238E27FC236}">
                    <a16:creationId xmlns:a16="http://schemas.microsoft.com/office/drawing/2014/main" id="{30E05C81-AF20-469F-BA6C-A9BE0219A087}"/>
                  </a:ext>
                </a:extLst>
              </p:cNvPr>
              <p:cNvGrpSpPr/>
              <p:nvPr/>
            </p:nvGrpSpPr>
            <p:grpSpPr>
              <a:xfrm flipV="1">
                <a:off x="1385475" y="5595965"/>
                <a:ext cx="1657350" cy="78394"/>
                <a:chOff x="1721420" y="2967038"/>
                <a:chExt cx="1657350" cy="78394"/>
              </a:xfrm>
            </p:grpSpPr>
            <p:cxnSp>
              <p:nvCxnSpPr>
                <p:cNvPr id="82" name="直接连接符 81">
                  <a:extLst>
                    <a:ext uri="{FF2B5EF4-FFF2-40B4-BE49-F238E27FC236}">
                      <a16:creationId xmlns:a16="http://schemas.microsoft.com/office/drawing/2014/main" id="{4416442B-186A-4CE9-A04B-CD68CC9A17DF}"/>
                    </a:ext>
                  </a:extLst>
                </p:cNvPr>
                <p:cNvCxnSpPr/>
                <p:nvPr/>
              </p:nvCxnSpPr>
              <p:spPr>
                <a:xfrm>
                  <a:off x="1721420" y="2971800"/>
                  <a:ext cx="1657350" cy="0"/>
                </a:xfrm>
                <a:prstGeom prst="line">
                  <a:avLst/>
                </a:prstGeom>
                <a:noFill/>
                <a:ln w="6350" cap="flat" cmpd="sng" algn="ctr">
                  <a:solidFill>
                    <a:srgbClr val="4472C4"/>
                  </a:solidFill>
                  <a:prstDash val="dash"/>
                  <a:miter lim="800000"/>
                </a:ln>
                <a:effectLst/>
              </p:spPr>
            </p:cxnSp>
            <p:sp>
              <p:nvSpPr>
                <p:cNvPr id="83" name="等腰三角形 82">
                  <a:extLst>
                    <a:ext uri="{FF2B5EF4-FFF2-40B4-BE49-F238E27FC236}">
                      <a16:creationId xmlns:a16="http://schemas.microsoft.com/office/drawing/2014/main" id="{5AF84690-05E4-46A0-AFB5-43A15E8CD369}"/>
                    </a:ext>
                  </a:extLst>
                </p:cNvPr>
                <p:cNvSpPr/>
                <p:nvPr/>
              </p:nvSpPr>
              <p:spPr>
                <a:xfrm flipV="1">
                  <a:off x="2504627" y="2967038"/>
                  <a:ext cx="90936" cy="78394"/>
                </a:xfrm>
                <a:prstGeom prst="triangl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Light"/>
                    <a:cs typeface="+mn-cs"/>
                  </a:endParaRPr>
                </a:p>
              </p:txBody>
            </p:sp>
          </p:grpSp>
        </p:grpSp>
        <p:sp>
          <p:nvSpPr>
            <p:cNvPr id="79" name="矩形 78">
              <a:extLst>
                <a:ext uri="{FF2B5EF4-FFF2-40B4-BE49-F238E27FC236}">
                  <a16:creationId xmlns:a16="http://schemas.microsoft.com/office/drawing/2014/main" id="{22BBB219-98EF-452C-9587-3A79A16357D6}"/>
                </a:ext>
              </a:extLst>
            </p:cNvPr>
            <p:cNvSpPr/>
            <p:nvPr/>
          </p:nvSpPr>
          <p:spPr>
            <a:xfrm>
              <a:off x="1211575" y="5167181"/>
              <a:ext cx="1781257"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44546A">
                      <a:lumMod val="60000"/>
                      <a:lumOff val="40000"/>
                    </a:srgbClr>
                  </a:solidFill>
                  <a:effectLst/>
                  <a:uLnTx/>
                  <a:uFillTx/>
                  <a:latin typeface="arial" panose="020B0604020202020204" pitchFamily="34" charset="0"/>
                  <a:ea typeface="微软雅黑 Light"/>
                </a:rPr>
                <a:t>      Federated Learning</a:t>
              </a:r>
              <a:endParaRPr kumimoji="0" lang="zh-CN" altLang="en-US" sz="1200" b="0" i="0" u="none" strike="noStrike" kern="0" cap="none" spc="0" normalizeH="0" baseline="0" noProof="0" dirty="0">
                <a:ln>
                  <a:noFill/>
                </a:ln>
                <a:solidFill>
                  <a:srgbClr val="44546A">
                    <a:lumMod val="60000"/>
                    <a:lumOff val="40000"/>
                  </a:srgbClr>
                </a:solidFill>
                <a:effectLst/>
                <a:uLnTx/>
                <a:uFillTx/>
                <a:latin typeface="Arial"/>
                <a:ea typeface="微软雅黑 Light"/>
              </a:endParaRPr>
            </a:p>
          </p:txBody>
        </p:sp>
      </p:grpSp>
      <p:sp>
        <p:nvSpPr>
          <p:cNvPr id="86" name="椭圆 85">
            <a:extLst>
              <a:ext uri="{FF2B5EF4-FFF2-40B4-BE49-F238E27FC236}">
                <a16:creationId xmlns:a16="http://schemas.microsoft.com/office/drawing/2014/main" id="{18FCD8E6-3637-4AE7-AE07-2323C4E09956}"/>
              </a:ext>
            </a:extLst>
          </p:cNvPr>
          <p:cNvSpPr/>
          <p:nvPr/>
        </p:nvSpPr>
        <p:spPr>
          <a:xfrm>
            <a:off x="1374152" y="2048280"/>
            <a:ext cx="1690703" cy="1128127"/>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5400" b="0" i="0" u="none" strike="noStrike" kern="0" cap="none" spc="0" normalizeH="0" baseline="0" noProof="0" dirty="0">
                <a:ln>
                  <a:noFill/>
                </a:ln>
                <a:solidFill>
                  <a:prstClr val="black"/>
                </a:solidFill>
                <a:effectLst/>
                <a:uLnTx/>
                <a:uFillTx/>
                <a:latin typeface="Comic Sans MS" panose="030F0702030302020204" pitchFamily="66" charset="0"/>
                <a:ea typeface="等线" panose="02010600030101010101" pitchFamily="2" charset="-122"/>
                <a:cs typeface="+mn-cs"/>
              </a:rPr>
              <a:t>FL</a:t>
            </a:r>
            <a:endParaRPr kumimoji="0" lang="zh-CN" altLang="en-US" sz="5400" b="0" i="0" u="none" strike="noStrike" kern="0" cap="none" spc="0" normalizeH="0" baseline="0" noProof="0" dirty="0">
              <a:ln>
                <a:noFill/>
              </a:ln>
              <a:solidFill>
                <a:prstClr val="black"/>
              </a:solidFill>
              <a:effectLst/>
              <a:uLnTx/>
              <a:uFillTx/>
              <a:latin typeface="Comic Sans MS" panose="030F0702030302020204" pitchFamily="66" charset="0"/>
              <a:ea typeface="等线" panose="02010600030101010101" pitchFamily="2" charset="-122"/>
              <a:cs typeface="+mn-cs"/>
            </a:endParaRPr>
          </a:p>
        </p:txBody>
      </p:sp>
      <p:sp>
        <p:nvSpPr>
          <p:cNvPr id="87" name="文本框 86">
            <a:extLst>
              <a:ext uri="{FF2B5EF4-FFF2-40B4-BE49-F238E27FC236}">
                <a16:creationId xmlns:a16="http://schemas.microsoft.com/office/drawing/2014/main" id="{02B99C74-737F-4FDB-9FA8-547B8379844C}"/>
              </a:ext>
            </a:extLst>
          </p:cNvPr>
          <p:cNvSpPr txBox="1"/>
          <p:nvPr/>
        </p:nvSpPr>
        <p:spPr>
          <a:xfrm>
            <a:off x="4289928" y="1777614"/>
            <a:ext cx="7094351" cy="2064943"/>
          </a:xfrm>
          <a:prstGeom prst="rect">
            <a:avLst/>
          </a:prstGeom>
          <a:noFill/>
          <a:ln>
            <a:noFill/>
          </a:ln>
        </p:spPr>
        <p:txBody>
          <a:bodyPr wrap="square" lIns="180000" tIns="180000" rIns="180000" bIns="180000" rtlCol="0">
            <a:spAutoFit/>
          </a:bodyPr>
          <a:lstStyle/>
          <a:p>
            <a:pPr marL="342900" indent="-342900" defTabSz="457200">
              <a:lnSpc>
                <a:spcPct val="125000"/>
              </a:lnSpc>
              <a:buFont typeface="+mj-lt"/>
              <a:buAutoNum type="alphaUcPeriod"/>
            </a:pPr>
            <a:r>
              <a:rPr lang="en-US" altLang="zh-CN" dirty="0">
                <a:solidFill>
                  <a:prstClr val="black"/>
                </a:solidFill>
                <a:latin typeface="黑体" panose="02010609060101010101" pitchFamily="49" charset="-122"/>
                <a:ea typeface="黑体" panose="02010609060101010101" pitchFamily="49" charset="-122"/>
              </a:rPr>
              <a:t>FL</a:t>
            </a:r>
            <a:r>
              <a:rPr lang="zh-CN" altLang="zh-CN" dirty="0">
                <a:solidFill>
                  <a:prstClr val="black"/>
                </a:solidFill>
                <a:latin typeface="黑体" panose="02010609060101010101" pitchFamily="49" charset="-122"/>
                <a:ea typeface="黑体" panose="02010609060101010101" pitchFamily="49" charset="-122"/>
              </a:rPr>
              <a:t>是去解决一类</a:t>
            </a:r>
            <a:r>
              <a:rPr lang="zh-CN" altLang="zh-CN" dirty="0">
                <a:solidFill>
                  <a:srgbClr val="0070C0"/>
                </a:solidFill>
                <a:latin typeface="黑体" panose="02010609060101010101" pitchFamily="49" charset="-122"/>
                <a:ea typeface="黑体" panose="02010609060101010101" pitchFamily="49" charset="-122"/>
              </a:rPr>
              <a:t>机器学习问题</a:t>
            </a:r>
            <a:r>
              <a:rPr lang="zh-CN" altLang="zh-CN" dirty="0">
                <a:solidFill>
                  <a:prstClr val="black"/>
                </a:solidFill>
                <a:latin typeface="黑体" panose="02010609060101010101" pitchFamily="49" charset="-122"/>
                <a:ea typeface="黑体" panose="02010609060101010101" pitchFamily="49" charset="-122"/>
              </a:rPr>
              <a:t>（不局限于神经网络，还包括</a:t>
            </a:r>
            <a:r>
              <a:rPr lang="zh-CN" altLang="en-US" dirty="0">
                <a:solidFill>
                  <a:prstClr val="black"/>
                </a:solidFill>
                <a:latin typeface="黑体" panose="02010609060101010101" pitchFamily="49" charset="-122"/>
                <a:ea typeface="黑体" panose="02010609060101010101" pitchFamily="49" charset="-122"/>
              </a:rPr>
              <a:t>各类树模型、</a:t>
            </a:r>
            <a:r>
              <a:rPr lang="en-US" altLang="zh-CN" dirty="0">
                <a:solidFill>
                  <a:prstClr val="black"/>
                </a:solidFill>
                <a:latin typeface="黑体" panose="02010609060101010101" pitchFamily="49" charset="-122"/>
                <a:ea typeface="黑体" panose="02010609060101010101" pitchFamily="49" charset="-122"/>
              </a:rPr>
              <a:t>Boosting</a:t>
            </a:r>
            <a:r>
              <a:rPr lang="zh-CN" altLang="zh-CN" dirty="0">
                <a:solidFill>
                  <a:prstClr val="black"/>
                </a:solidFill>
                <a:latin typeface="黑体" panose="02010609060101010101" pitchFamily="49" charset="-122"/>
                <a:ea typeface="黑体" panose="02010609060101010101" pitchFamily="49" charset="-122"/>
              </a:rPr>
              <a:t>等重要机器学习算法）</a:t>
            </a:r>
            <a:r>
              <a:rPr lang="zh-CN" altLang="en-US" dirty="0">
                <a:solidFill>
                  <a:prstClr val="black"/>
                </a:solidFill>
                <a:latin typeface="黑体" panose="02010609060101010101" pitchFamily="49" charset="-122"/>
                <a:ea typeface="黑体" panose="02010609060101010101" pitchFamily="49" charset="-122"/>
              </a:rPr>
              <a:t>；</a:t>
            </a:r>
            <a:endParaRPr lang="en-US" altLang="zh-CN" dirty="0">
              <a:solidFill>
                <a:prstClr val="black"/>
              </a:solidFill>
              <a:latin typeface="黑体" panose="02010609060101010101" pitchFamily="49" charset="-122"/>
              <a:ea typeface="黑体" panose="02010609060101010101" pitchFamily="49" charset="-122"/>
            </a:endParaRPr>
          </a:p>
          <a:p>
            <a:pPr marL="342900" indent="-342900" defTabSz="457200">
              <a:lnSpc>
                <a:spcPct val="125000"/>
              </a:lnSpc>
              <a:buFont typeface="+mj-lt"/>
              <a:buAutoNum type="alphaUcPeriod"/>
            </a:pPr>
            <a:r>
              <a:rPr lang="zh-CN" altLang="zh-CN" dirty="0">
                <a:solidFill>
                  <a:prstClr val="black"/>
                </a:solidFill>
                <a:latin typeface="黑体" panose="02010609060101010101" pitchFamily="49" charset="-122"/>
                <a:ea typeface="黑体" panose="02010609060101010101" pitchFamily="49" charset="-122"/>
              </a:rPr>
              <a:t>需要</a:t>
            </a:r>
            <a:r>
              <a:rPr lang="zh-CN" altLang="zh-CN" dirty="0">
                <a:solidFill>
                  <a:srgbClr val="0070C0"/>
                </a:solidFill>
                <a:latin typeface="黑体" panose="02010609060101010101" pitchFamily="49" charset="-122"/>
                <a:ea typeface="黑体" panose="02010609060101010101" pitchFamily="49" charset="-122"/>
              </a:rPr>
              <a:t>一个中心服务器</a:t>
            </a:r>
            <a:r>
              <a:rPr lang="zh-CN" altLang="zh-CN" dirty="0">
                <a:solidFill>
                  <a:prstClr val="black"/>
                </a:solidFill>
                <a:latin typeface="黑体" panose="02010609060101010101" pitchFamily="49" charset="-122"/>
                <a:ea typeface="黑体" panose="02010609060101010101" pitchFamily="49" charset="-122"/>
              </a:rPr>
              <a:t>和</a:t>
            </a:r>
            <a:r>
              <a:rPr lang="zh-CN" altLang="zh-CN" dirty="0">
                <a:solidFill>
                  <a:srgbClr val="0070C0"/>
                </a:solidFill>
                <a:latin typeface="黑体" panose="02010609060101010101" pitchFamily="49" charset="-122"/>
                <a:ea typeface="黑体" panose="02010609060101010101" pitchFamily="49" charset="-122"/>
              </a:rPr>
              <a:t>很多个客户端</a:t>
            </a:r>
            <a:r>
              <a:rPr lang="zh-CN" altLang="zh-CN" dirty="0">
                <a:solidFill>
                  <a:prstClr val="black"/>
                </a:solidFill>
                <a:latin typeface="黑体" panose="02010609060101010101" pitchFamily="49" charset="-122"/>
                <a:ea typeface="黑体" panose="02010609060101010101" pitchFamily="49" charset="-122"/>
              </a:rPr>
              <a:t>协同工作</a:t>
            </a:r>
            <a:r>
              <a:rPr lang="zh-CN" altLang="en-US" dirty="0">
                <a:solidFill>
                  <a:prstClr val="black"/>
                </a:solidFill>
                <a:latin typeface="黑体" panose="02010609060101010101" pitchFamily="49" charset="-122"/>
                <a:ea typeface="黑体" panose="02010609060101010101" pitchFamily="49" charset="-122"/>
              </a:rPr>
              <a:t>；</a:t>
            </a:r>
            <a:endParaRPr lang="en-US" altLang="zh-CN" dirty="0">
              <a:solidFill>
                <a:prstClr val="black"/>
              </a:solidFill>
              <a:latin typeface="黑体" panose="02010609060101010101" pitchFamily="49" charset="-122"/>
              <a:ea typeface="黑体" panose="02010609060101010101" pitchFamily="49" charset="-122"/>
            </a:endParaRPr>
          </a:p>
          <a:p>
            <a:pPr marL="342900" indent="-342900" defTabSz="457200">
              <a:lnSpc>
                <a:spcPct val="125000"/>
              </a:lnSpc>
              <a:buFont typeface="+mj-lt"/>
              <a:buAutoNum type="alphaUcPeriod"/>
            </a:pPr>
            <a:r>
              <a:rPr lang="zh-CN" altLang="zh-CN" dirty="0">
                <a:solidFill>
                  <a:prstClr val="black"/>
                </a:solidFill>
                <a:latin typeface="黑体" panose="02010609060101010101" pitchFamily="49" charset="-122"/>
                <a:ea typeface="黑体" panose="02010609060101010101" pitchFamily="49" charset="-122"/>
              </a:rPr>
              <a:t>整个学习过程中，客户端的</a:t>
            </a:r>
            <a:r>
              <a:rPr lang="zh-CN" altLang="zh-CN" b="1" dirty="0">
                <a:solidFill>
                  <a:srgbClr val="FF0000"/>
                </a:solidFill>
                <a:latin typeface="黑体" panose="02010609060101010101" pitchFamily="49" charset="-122"/>
                <a:ea typeface="黑体" panose="02010609060101010101" pitchFamily="49" charset="-122"/>
              </a:rPr>
              <a:t>数据不离开设备</a:t>
            </a:r>
            <a:r>
              <a:rPr lang="zh-CN" altLang="zh-CN" dirty="0">
                <a:solidFill>
                  <a:prstClr val="black"/>
                </a:solidFill>
                <a:latin typeface="黑体" panose="02010609060101010101" pitchFamily="49" charset="-122"/>
                <a:ea typeface="黑体" panose="02010609060101010101" pitchFamily="49" charset="-122"/>
              </a:rPr>
              <a:t>，只向服务器发送</a:t>
            </a:r>
            <a:r>
              <a:rPr lang="zh-CN" altLang="zh-CN" dirty="0">
                <a:solidFill>
                  <a:srgbClr val="0070C0"/>
                </a:solidFill>
                <a:latin typeface="黑体" panose="02010609060101010101" pitchFamily="49" charset="-122"/>
                <a:ea typeface="黑体" panose="02010609060101010101" pitchFamily="49" charset="-122"/>
              </a:rPr>
              <a:t>用于更新模型的信息</a:t>
            </a:r>
            <a:r>
              <a:rPr lang="zh-CN" altLang="en-US" dirty="0">
                <a:solidFill>
                  <a:prstClr val="black"/>
                </a:solidFill>
                <a:latin typeface="黑体" panose="02010609060101010101" pitchFamily="49" charset="-122"/>
                <a:ea typeface="黑体" panose="02010609060101010101" pitchFamily="49" charset="-122"/>
              </a:rPr>
              <a:t>。</a:t>
            </a:r>
            <a:endParaRPr lang="zh-CN" altLang="en-US" sz="1600" spc="100" dirty="0">
              <a:solidFill>
                <a:prstClr val="black"/>
              </a:solidFill>
              <a:latin typeface="黑体" panose="02010609060101010101" pitchFamily="49" charset="-122"/>
              <a:ea typeface="黑体" panose="02010609060101010101" pitchFamily="49" charset="-122"/>
            </a:endParaRPr>
          </a:p>
        </p:txBody>
      </p:sp>
      <p:cxnSp>
        <p:nvCxnSpPr>
          <p:cNvPr id="88" name="直接连接符 87">
            <a:extLst>
              <a:ext uri="{FF2B5EF4-FFF2-40B4-BE49-F238E27FC236}">
                <a16:creationId xmlns:a16="http://schemas.microsoft.com/office/drawing/2014/main" id="{1E3FFB2C-7B03-4810-A50A-143D0AB0003F}"/>
              </a:ext>
            </a:extLst>
          </p:cNvPr>
          <p:cNvCxnSpPr>
            <a:cxnSpLocks/>
          </p:cNvCxnSpPr>
          <p:nvPr/>
        </p:nvCxnSpPr>
        <p:spPr>
          <a:xfrm>
            <a:off x="4438618" y="3807408"/>
            <a:ext cx="6545814" cy="0"/>
          </a:xfrm>
          <a:prstGeom prst="line">
            <a:avLst/>
          </a:prstGeom>
          <a:noFill/>
          <a:ln w="12700" cap="flat" cmpd="sng" algn="ctr">
            <a:solidFill>
              <a:srgbClr val="4472C4"/>
            </a:solidFill>
            <a:prstDash val="dash"/>
            <a:miter lim="800000"/>
          </a:ln>
          <a:effectLst/>
        </p:spPr>
      </p:cxnSp>
      <p:sp>
        <p:nvSpPr>
          <p:cNvPr id="89" name="矩形: 圆角 88">
            <a:extLst>
              <a:ext uri="{FF2B5EF4-FFF2-40B4-BE49-F238E27FC236}">
                <a16:creationId xmlns:a16="http://schemas.microsoft.com/office/drawing/2014/main" id="{60EA7967-27C3-40A6-99B8-94F59EF2450A}"/>
              </a:ext>
            </a:extLst>
          </p:cNvPr>
          <p:cNvSpPr/>
          <p:nvPr/>
        </p:nvSpPr>
        <p:spPr>
          <a:xfrm>
            <a:off x="4363459" y="3861048"/>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名称的由来 </a:t>
            </a:r>
            <a:r>
              <a:rPr kumimoji="0" lang="zh-CN" altLang="en-US" sz="2400" b="0" i="0" u="none" strike="noStrike" kern="0" cap="none" spc="100" normalizeH="0" baseline="0" noProof="0" dirty="0">
                <a:ln>
                  <a:noFill/>
                </a:ln>
                <a:blipFill>
                  <a:blip r:embed="rId2"/>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0" i="0" u="none" strike="noStrike" kern="0" cap="none" spc="0" normalizeH="0" baseline="0" noProof="0" dirty="0">
                <a:ln>
                  <a:noFill/>
                </a:ln>
                <a:solidFill>
                  <a:srgbClr val="0079BA"/>
                </a:solidFill>
                <a:effectLst/>
                <a:uLnTx/>
                <a:uFillTx/>
                <a:latin typeface="方正大标宋简体"/>
                <a:ea typeface="方正大标宋简体"/>
                <a:cs typeface="+mn-cs"/>
              </a:rPr>
              <a:t>  </a:t>
            </a:r>
          </a:p>
        </p:txBody>
      </p:sp>
      <p:sp>
        <p:nvSpPr>
          <p:cNvPr id="90" name="文本框 89">
            <a:extLst>
              <a:ext uri="{FF2B5EF4-FFF2-40B4-BE49-F238E27FC236}">
                <a16:creationId xmlns:a16="http://schemas.microsoft.com/office/drawing/2014/main" id="{B87BE14F-5ED2-42D1-99F6-1A2957642189}"/>
              </a:ext>
            </a:extLst>
          </p:cNvPr>
          <p:cNvSpPr txBox="1"/>
          <p:nvPr/>
        </p:nvSpPr>
        <p:spPr>
          <a:xfrm>
            <a:off x="4289928" y="4217791"/>
            <a:ext cx="7317766" cy="1752807"/>
          </a:xfrm>
          <a:prstGeom prst="rect">
            <a:avLst/>
          </a:prstGeom>
          <a:noFill/>
          <a:ln>
            <a:noFill/>
          </a:ln>
        </p:spPr>
        <p:txBody>
          <a:bodyPr wrap="square" lIns="180000" tIns="180000" rIns="180000" bIns="180000" rtlCol="0">
            <a:spAutoFit/>
          </a:bodyPr>
          <a:lstStyle/>
          <a:p>
            <a:pPr defTabSz="457200">
              <a:lnSpc>
                <a:spcPct val="130000"/>
              </a:lnSpc>
            </a:pPr>
            <a:r>
              <a:rPr lang="zh-CN" altLang="zh-CN" dirty="0">
                <a:solidFill>
                  <a:prstClr val="black"/>
                </a:solidFill>
                <a:latin typeface="黑体" panose="02010609060101010101" pitchFamily="49" charset="-122"/>
                <a:ea typeface="黑体" panose="02010609060101010101" pitchFamily="49" charset="-122"/>
              </a:rPr>
              <a:t>这些客户端设备的集合像一个</a:t>
            </a:r>
            <a:r>
              <a:rPr lang="zh-CN" altLang="en-US" dirty="0">
                <a:solidFill>
                  <a:prstClr val="black"/>
                </a:solidFill>
                <a:latin typeface="黑体" panose="02010609060101010101" pitchFamily="49" charset="-122"/>
                <a:ea typeface="黑体" panose="02010609060101010101" pitchFamily="49" charset="-122"/>
              </a:rPr>
              <a:t>“</a:t>
            </a:r>
            <a:r>
              <a:rPr lang="zh-CN" altLang="zh-CN" dirty="0">
                <a:solidFill>
                  <a:srgbClr val="0070C0"/>
                </a:solidFill>
                <a:latin typeface="黑体" panose="02010609060101010101" pitchFamily="49" charset="-122"/>
                <a:ea typeface="黑体" panose="02010609060101010101" pitchFamily="49" charset="-122"/>
              </a:rPr>
              <a:t>松散的联邦</a:t>
            </a:r>
            <a:r>
              <a:rPr lang="zh-CN" altLang="zh-CN" dirty="0">
                <a:solidFill>
                  <a:prstClr val="black"/>
                </a:solidFill>
                <a:latin typeface="黑体" panose="02010609060101010101" pitchFamily="49" charset="-122"/>
                <a:ea typeface="黑体" panose="02010609060101010101" pitchFamily="49" charset="-122"/>
              </a:rPr>
              <a:t>”</a:t>
            </a:r>
            <a:r>
              <a:rPr lang="en-US" altLang="zh-CN" dirty="0">
                <a:solidFill>
                  <a:prstClr val="black"/>
                </a:solidFill>
                <a:latin typeface="黑体" panose="02010609060101010101" pitchFamily="49" charset="-122"/>
                <a:ea typeface="黑体" panose="02010609060101010101" pitchFamily="49" charset="-122"/>
              </a:rPr>
              <a:t>(a loose federation)</a:t>
            </a:r>
            <a:r>
              <a:rPr lang="zh-CN" altLang="zh-CN" dirty="0">
                <a:solidFill>
                  <a:prstClr val="black"/>
                </a:solidFill>
                <a:latin typeface="黑体" panose="02010609060101010101" pitchFamily="49" charset="-122"/>
                <a:ea typeface="黑体" panose="02010609060101010101" pitchFamily="49" charset="-122"/>
              </a:rPr>
              <a:t>，因为并不要求所有参与的设备永远连接</a:t>
            </a:r>
            <a:r>
              <a:rPr lang="zh-CN" altLang="en-US" dirty="0">
                <a:solidFill>
                  <a:prstClr val="black"/>
                </a:solidFill>
                <a:latin typeface="黑体" panose="02010609060101010101" pitchFamily="49" charset="-122"/>
                <a:ea typeface="黑体" panose="02010609060101010101" pitchFamily="49" charset="-122"/>
              </a:rPr>
              <a:t>（终端参与非专注）</a:t>
            </a:r>
            <a:r>
              <a:rPr lang="zh-CN" altLang="zh-CN" dirty="0">
                <a:solidFill>
                  <a:prstClr val="black"/>
                </a:solidFill>
                <a:latin typeface="黑体" panose="02010609060101010101" pitchFamily="49" charset="-122"/>
                <a:ea typeface="黑体" panose="02010609060101010101" pitchFamily="49" charset="-122"/>
              </a:rPr>
              <a:t>，正像“联邦”（表示一个松散的实体集合）一样，由此命名为“联邦学习”。</a:t>
            </a:r>
            <a:endParaRPr lang="zh-CN" altLang="en-US" sz="1600" spc="100" dirty="0">
              <a:solidFill>
                <a:prstClr val="black"/>
              </a:solidFill>
              <a:latin typeface="黑体" panose="02010609060101010101" pitchFamily="49" charset="-122"/>
              <a:ea typeface="黑体" panose="02010609060101010101" pitchFamily="49" charset="-122"/>
            </a:endParaRPr>
          </a:p>
        </p:txBody>
      </p:sp>
      <p:sp>
        <p:nvSpPr>
          <p:cNvPr id="91" name="文本框 90">
            <a:extLst>
              <a:ext uri="{FF2B5EF4-FFF2-40B4-BE49-F238E27FC236}">
                <a16:creationId xmlns:a16="http://schemas.microsoft.com/office/drawing/2014/main" id="{826410C4-B930-4444-8BE6-744CB748DDC5}"/>
              </a:ext>
            </a:extLst>
          </p:cNvPr>
          <p:cNvSpPr txBox="1"/>
          <p:nvPr/>
        </p:nvSpPr>
        <p:spPr>
          <a:xfrm>
            <a:off x="1725979" y="6291488"/>
            <a:ext cx="9131539"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[4] McMahan B, Moore E, Ramage D, et al. Communication-efficient learning of deep networks from decentralized data[C]//Artificial Intelligence and Statistics. PMLR, 2017: 1273-1282.</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33519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arn(inVertical)">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barn(inVertical)">
                                      <p:cBhvr>
                                        <p:cTn id="15" dur="500"/>
                                        <p:tgtEl>
                                          <p:spTgt spid="8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barn(inVertical)">
                                      <p:cBhvr>
                                        <p:cTn id="1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7" grpId="0"/>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1351C0-549E-4683-A8BE-2730A16279CF}"/>
              </a:ext>
            </a:extLst>
          </p:cNvPr>
          <p:cNvSpPr>
            <a:spLocks noGrp="1"/>
          </p:cNvSpPr>
          <p:nvPr>
            <p:ph type="sldNum" sz="quarter" idx="12"/>
          </p:nvPr>
        </p:nvSpPr>
        <p:spPr/>
        <p:txBody>
          <a:bodyPr/>
          <a:lstStyle/>
          <a:p>
            <a:fld id="{2515AB8F-1C56-49E9-90C8-78D22B0C1B97}" type="slidenum">
              <a:rPr lang="zh-CN" altLang="en-US" smtClean="0"/>
              <a:pPr/>
              <a:t>11</a:t>
            </a:fld>
            <a:endParaRPr lang="zh-CN" altLang="en-US" dirty="0"/>
          </a:p>
        </p:txBody>
      </p:sp>
      <p:sp>
        <p:nvSpPr>
          <p:cNvPr id="3" name="标题 2">
            <a:extLst>
              <a:ext uri="{FF2B5EF4-FFF2-40B4-BE49-F238E27FC236}">
                <a16:creationId xmlns:a16="http://schemas.microsoft.com/office/drawing/2014/main" id="{42218BCE-0EB6-44D1-A0E3-1D5ADBCE997D}"/>
              </a:ext>
            </a:extLst>
          </p:cNvPr>
          <p:cNvSpPr>
            <a:spLocks noGrp="1"/>
          </p:cNvSpPr>
          <p:nvPr>
            <p:ph type="title"/>
          </p:nvPr>
        </p:nvSpPr>
        <p:spPr/>
        <p:txBody>
          <a:bodyPr/>
          <a:lstStyle/>
          <a:p>
            <a:r>
              <a:rPr lang="zh-CN" altLang="zh-CN" sz="3600" dirty="0"/>
              <a:t>优化算法</a:t>
            </a:r>
            <a:endParaRPr lang="zh-CN" altLang="en-US" dirty="0"/>
          </a:p>
        </p:txBody>
      </p:sp>
      <p:pic>
        <p:nvPicPr>
          <p:cNvPr id="4" name="图片 3">
            <a:extLst>
              <a:ext uri="{FF2B5EF4-FFF2-40B4-BE49-F238E27FC236}">
                <a16:creationId xmlns:a16="http://schemas.microsoft.com/office/drawing/2014/main" id="{46B16F14-4DC2-41E9-909E-28E85479F783}"/>
              </a:ext>
            </a:extLst>
          </p:cNvPr>
          <p:cNvPicPr/>
          <p:nvPr/>
        </p:nvPicPr>
        <p:blipFill>
          <a:blip r:embed="rId2"/>
          <a:stretch>
            <a:fillRect/>
          </a:stretch>
        </p:blipFill>
        <p:spPr>
          <a:xfrm>
            <a:off x="118338" y="1955690"/>
            <a:ext cx="6327973" cy="3694283"/>
          </a:xfrm>
          <a:prstGeom prst="rect">
            <a:avLst/>
          </a:prstGeom>
        </p:spPr>
      </p:pic>
      <p:sp>
        <p:nvSpPr>
          <p:cNvPr id="5" name="文本框 4">
            <a:extLst>
              <a:ext uri="{FF2B5EF4-FFF2-40B4-BE49-F238E27FC236}">
                <a16:creationId xmlns:a16="http://schemas.microsoft.com/office/drawing/2014/main" id="{1BD0379F-2E8E-4ACF-8068-B9E473E51646}"/>
              </a:ext>
            </a:extLst>
          </p:cNvPr>
          <p:cNvSpPr txBox="1"/>
          <p:nvPr/>
        </p:nvSpPr>
        <p:spPr>
          <a:xfrm>
            <a:off x="1927502" y="5620390"/>
            <a:ext cx="2915112" cy="688541"/>
          </a:xfrm>
          <a:prstGeom prst="rect">
            <a:avLst/>
          </a:prstGeom>
          <a:noFill/>
          <a:ln>
            <a:noFill/>
          </a:ln>
        </p:spPr>
        <p:txBody>
          <a:bodyPr wrap="none" lIns="180000" tIns="180000" rIns="180000" bIns="180000" rtlCol="0">
            <a:spAutoFit/>
          </a:bodyPr>
          <a:lstStyle/>
          <a:p>
            <a:pPr>
              <a:lnSpc>
                <a:spcPct val="130000"/>
              </a:lnSpc>
            </a:pPr>
            <a:r>
              <a:rPr lang="en-US" altLang="zh-CN" spc="100" dirty="0">
                <a:solidFill>
                  <a:srgbClr val="505122"/>
                </a:solidFill>
                <a:ea typeface="华文中宋" panose="02010600040101010101" pitchFamily="2" charset="-122"/>
              </a:rPr>
              <a:t>FAVG</a:t>
            </a:r>
            <a:r>
              <a:rPr lang="zh-CN" altLang="zh-CN" spc="100" dirty="0">
                <a:solidFill>
                  <a:srgbClr val="505122"/>
                </a:solidFill>
                <a:latin typeface="黑体" panose="02010609060101010101" pitchFamily="49" charset="-122"/>
                <a:ea typeface="黑体" panose="02010609060101010101" pitchFamily="49" charset="-122"/>
              </a:rPr>
              <a:t>算法流程示意图</a:t>
            </a:r>
            <a:r>
              <a:rPr lang="en-US" altLang="zh-CN" spc="100" baseline="30000" dirty="0">
                <a:solidFill>
                  <a:srgbClr val="505122"/>
                </a:solidFill>
                <a:ea typeface="华文中宋" panose="02010600040101010101" pitchFamily="2" charset="-122"/>
              </a:rPr>
              <a:t>[5]</a:t>
            </a:r>
            <a:endParaRPr lang="zh-CN" altLang="en-US" spc="100" baseline="30000" dirty="0">
              <a:solidFill>
                <a:srgbClr val="505122"/>
              </a:solidFill>
              <a:ea typeface="华文中宋" panose="02010600040101010101" pitchFamily="2" charset="-122"/>
            </a:endParaRPr>
          </a:p>
        </p:txBody>
      </p:sp>
      <p:sp>
        <p:nvSpPr>
          <p:cNvPr id="6" name="椭圆 5">
            <a:extLst>
              <a:ext uri="{FF2B5EF4-FFF2-40B4-BE49-F238E27FC236}">
                <a16:creationId xmlns:a16="http://schemas.microsoft.com/office/drawing/2014/main" id="{EE139FE0-E8F1-4822-847F-F981AF65F163}"/>
              </a:ext>
            </a:extLst>
          </p:cNvPr>
          <p:cNvSpPr/>
          <p:nvPr/>
        </p:nvSpPr>
        <p:spPr>
          <a:xfrm>
            <a:off x="2877104" y="2103120"/>
            <a:ext cx="877309" cy="483874"/>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Light"/>
              <a:cs typeface="+mn-cs"/>
            </a:endParaRPr>
          </a:p>
        </p:txBody>
      </p:sp>
      <p:cxnSp>
        <p:nvCxnSpPr>
          <p:cNvPr id="7" name="直接箭头连接符 6">
            <a:extLst>
              <a:ext uri="{FF2B5EF4-FFF2-40B4-BE49-F238E27FC236}">
                <a16:creationId xmlns:a16="http://schemas.microsoft.com/office/drawing/2014/main" id="{3EC22A81-F0B0-4FA8-B8FA-DA50EB024254}"/>
              </a:ext>
            </a:extLst>
          </p:cNvPr>
          <p:cNvCxnSpPr>
            <a:cxnSpLocks/>
            <a:stCxn id="6" idx="4"/>
          </p:cNvCxnSpPr>
          <p:nvPr/>
        </p:nvCxnSpPr>
        <p:spPr>
          <a:xfrm>
            <a:off x="3315759" y="2586994"/>
            <a:ext cx="0" cy="612695"/>
          </a:xfrm>
          <a:prstGeom prst="straightConnector1">
            <a:avLst/>
          </a:prstGeom>
          <a:noFill/>
          <a:ln w="38100" cap="flat" cmpd="sng" algn="ctr">
            <a:solidFill>
              <a:srgbClr val="FF0000"/>
            </a:solidFill>
            <a:prstDash val="solid"/>
            <a:miter lim="800000"/>
            <a:tailEnd type="triangle"/>
          </a:ln>
          <a:effectLst/>
        </p:spPr>
      </p:cxnSp>
      <p:cxnSp>
        <p:nvCxnSpPr>
          <p:cNvPr id="8" name="直接箭头连接符 7">
            <a:extLst>
              <a:ext uri="{FF2B5EF4-FFF2-40B4-BE49-F238E27FC236}">
                <a16:creationId xmlns:a16="http://schemas.microsoft.com/office/drawing/2014/main" id="{70D4187F-5E80-4192-9353-969E9EC3EAD9}"/>
              </a:ext>
            </a:extLst>
          </p:cNvPr>
          <p:cNvCxnSpPr>
            <a:cxnSpLocks/>
          </p:cNvCxnSpPr>
          <p:nvPr/>
        </p:nvCxnSpPr>
        <p:spPr>
          <a:xfrm flipH="1">
            <a:off x="1095731" y="3429000"/>
            <a:ext cx="1206409" cy="0"/>
          </a:xfrm>
          <a:prstGeom prst="straightConnector1">
            <a:avLst/>
          </a:prstGeom>
          <a:noFill/>
          <a:ln w="38100" cap="flat" cmpd="sng" algn="ctr">
            <a:solidFill>
              <a:srgbClr val="FF0000"/>
            </a:solidFill>
            <a:prstDash val="solid"/>
            <a:miter lim="800000"/>
            <a:tailEnd type="triangle"/>
          </a:ln>
          <a:effectLst/>
        </p:spPr>
      </p:cxnSp>
      <p:cxnSp>
        <p:nvCxnSpPr>
          <p:cNvPr id="9" name="直接箭头连接符 8">
            <a:extLst>
              <a:ext uri="{FF2B5EF4-FFF2-40B4-BE49-F238E27FC236}">
                <a16:creationId xmlns:a16="http://schemas.microsoft.com/office/drawing/2014/main" id="{A3C5A2E4-6949-4DE5-82E3-4B7BE1C2A034}"/>
              </a:ext>
            </a:extLst>
          </p:cNvPr>
          <p:cNvCxnSpPr>
            <a:cxnSpLocks/>
          </p:cNvCxnSpPr>
          <p:nvPr/>
        </p:nvCxnSpPr>
        <p:spPr>
          <a:xfrm>
            <a:off x="820599" y="3840480"/>
            <a:ext cx="0" cy="978946"/>
          </a:xfrm>
          <a:prstGeom prst="straightConnector1">
            <a:avLst/>
          </a:prstGeom>
          <a:noFill/>
          <a:ln w="38100" cap="flat" cmpd="sng" algn="ctr">
            <a:solidFill>
              <a:srgbClr val="FF0000"/>
            </a:solidFill>
            <a:prstDash val="solid"/>
            <a:miter lim="800000"/>
            <a:tailEnd type="triangle"/>
          </a:ln>
          <a:effectLst/>
        </p:spPr>
      </p:cxnSp>
      <p:cxnSp>
        <p:nvCxnSpPr>
          <p:cNvPr id="10" name="直接箭头连接符 9">
            <a:extLst>
              <a:ext uri="{FF2B5EF4-FFF2-40B4-BE49-F238E27FC236}">
                <a16:creationId xmlns:a16="http://schemas.microsoft.com/office/drawing/2014/main" id="{79C4D83D-FB9B-423B-8025-51AAD25DE27D}"/>
              </a:ext>
            </a:extLst>
          </p:cNvPr>
          <p:cNvCxnSpPr>
            <a:cxnSpLocks/>
          </p:cNvCxnSpPr>
          <p:nvPr/>
        </p:nvCxnSpPr>
        <p:spPr>
          <a:xfrm>
            <a:off x="3315759" y="3841018"/>
            <a:ext cx="0" cy="978408"/>
          </a:xfrm>
          <a:prstGeom prst="straightConnector1">
            <a:avLst/>
          </a:prstGeom>
          <a:noFill/>
          <a:ln w="38100" cap="flat" cmpd="sng" algn="ctr">
            <a:solidFill>
              <a:srgbClr val="FF0000"/>
            </a:solidFill>
            <a:prstDash val="solid"/>
            <a:miter lim="800000"/>
            <a:tailEnd type="triangle"/>
          </a:ln>
          <a:effectLst/>
        </p:spPr>
      </p:cxnSp>
      <p:cxnSp>
        <p:nvCxnSpPr>
          <p:cNvPr id="11" name="直接箭头连接符 10">
            <a:extLst>
              <a:ext uri="{FF2B5EF4-FFF2-40B4-BE49-F238E27FC236}">
                <a16:creationId xmlns:a16="http://schemas.microsoft.com/office/drawing/2014/main" id="{D56E81A7-9D40-4B35-B670-430D8B52A2EA}"/>
              </a:ext>
            </a:extLst>
          </p:cNvPr>
          <p:cNvCxnSpPr>
            <a:cxnSpLocks/>
          </p:cNvCxnSpPr>
          <p:nvPr/>
        </p:nvCxnSpPr>
        <p:spPr>
          <a:xfrm>
            <a:off x="4335336" y="4994238"/>
            <a:ext cx="989703" cy="0"/>
          </a:xfrm>
          <a:prstGeom prst="straightConnector1">
            <a:avLst/>
          </a:prstGeom>
          <a:noFill/>
          <a:ln w="38100" cap="flat" cmpd="sng" algn="ctr">
            <a:solidFill>
              <a:srgbClr val="FF0000"/>
            </a:solidFill>
            <a:prstDash val="solid"/>
            <a:miter lim="800000"/>
            <a:tailEnd type="triangle"/>
          </a:ln>
          <a:effectLst/>
        </p:spPr>
      </p:cxnSp>
      <p:cxnSp>
        <p:nvCxnSpPr>
          <p:cNvPr id="12" name="直接箭头连接符 11">
            <a:extLst>
              <a:ext uri="{FF2B5EF4-FFF2-40B4-BE49-F238E27FC236}">
                <a16:creationId xmlns:a16="http://schemas.microsoft.com/office/drawing/2014/main" id="{612A8861-DD78-4D9F-BF1E-D7CF3ABD9E5B}"/>
              </a:ext>
            </a:extLst>
          </p:cNvPr>
          <p:cNvCxnSpPr>
            <a:cxnSpLocks/>
          </p:cNvCxnSpPr>
          <p:nvPr/>
        </p:nvCxnSpPr>
        <p:spPr>
          <a:xfrm flipV="1">
            <a:off x="5783636" y="3546258"/>
            <a:ext cx="0" cy="1069848"/>
          </a:xfrm>
          <a:prstGeom prst="straightConnector1">
            <a:avLst/>
          </a:prstGeom>
          <a:noFill/>
          <a:ln w="38100" cap="flat" cmpd="sng" algn="ctr">
            <a:solidFill>
              <a:srgbClr val="FF0000"/>
            </a:solidFill>
            <a:prstDash val="solid"/>
            <a:miter lim="800000"/>
            <a:tailEnd type="triangle"/>
          </a:ln>
          <a:effectLst/>
        </p:spPr>
      </p:cxnSp>
      <p:cxnSp>
        <p:nvCxnSpPr>
          <p:cNvPr id="13" name="直接连接符 12">
            <a:extLst>
              <a:ext uri="{FF2B5EF4-FFF2-40B4-BE49-F238E27FC236}">
                <a16:creationId xmlns:a16="http://schemas.microsoft.com/office/drawing/2014/main" id="{CDB2E402-DC66-40D3-B4B3-962B64BEDE9A}"/>
              </a:ext>
            </a:extLst>
          </p:cNvPr>
          <p:cNvCxnSpPr>
            <a:cxnSpLocks/>
          </p:cNvCxnSpPr>
          <p:nvPr/>
        </p:nvCxnSpPr>
        <p:spPr>
          <a:xfrm>
            <a:off x="3754413" y="2406580"/>
            <a:ext cx="1891669" cy="915463"/>
          </a:xfrm>
          <a:prstGeom prst="line">
            <a:avLst/>
          </a:prstGeom>
          <a:noFill/>
          <a:ln w="38100" cap="flat" cmpd="sng" algn="ctr">
            <a:solidFill>
              <a:srgbClr val="FF0000"/>
            </a:solidFill>
            <a:prstDash val="solid"/>
            <a:miter lim="800000"/>
          </a:ln>
          <a:effectLst/>
        </p:spPr>
      </p:cxnSp>
      <p:sp>
        <p:nvSpPr>
          <p:cNvPr id="14" name="文本框 13">
            <a:extLst>
              <a:ext uri="{FF2B5EF4-FFF2-40B4-BE49-F238E27FC236}">
                <a16:creationId xmlns:a16="http://schemas.microsoft.com/office/drawing/2014/main" id="{9BA3D4CD-7E79-483D-910C-A7AC7A4FCDC7}"/>
              </a:ext>
            </a:extLst>
          </p:cNvPr>
          <p:cNvSpPr txBox="1"/>
          <p:nvPr/>
        </p:nvSpPr>
        <p:spPr>
          <a:xfrm>
            <a:off x="3381288" y="876951"/>
            <a:ext cx="5519542" cy="796839"/>
          </a:xfrm>
          <a:prstGeom prst="rect">
            <a:avLst/>
          </a:prstGeom>
          <a:noFill/>
          <a:ln>
            <a:noFill/>
          </a:ln>
        </p:spPr>
        <p:txBody>
          <a:bodyPr wrap="none" lIns="180000" tIns="180000" rIns="180000" bIns="180000" rtlCol="0">
            <a:spAutoFit/>
          </a:bodyPr>
          <a:lstStyle/>
          <a:p>
            <a:pPr>
              <a:lnSpc>
                <a:spcPct val="130000"/>
              </a:lnSpc>
            </a:pPr>
            <a:r>
              <a:rPr lang="zh-CN" altLang="en-US" sz="2400" b="1" spc="100" dirty="0">
                <a:solidFill>
                  <a:srgbClr val="505122"/>
                </a:solidFill>
                <a:latin typeface="黑体" panose="02010609060101010101" pitchFamily="49" charset="-122"/>
                <a:ea typeface="黑体" panose="02010609060101010101" pitchFamily="49" charset="-122"/>
              </a:rPr>
              <a:t>联邦平均（</a:t>
            </a:r>
            <a:r>
              <a:rPr lang="en-US" altLang="zh-CN" sz="2400" b="1" dirty="0">
                <a:solidFill>
                  <a:srgbClr val="505122"/>
                </a:solidFill>
                <a:ea typeface="华文中宋" panose="02010600040101010101" pitchFamily="2" charset="-122"/>
              </a:rPr>
              <a:t>Federated Averaging</a:t>
            </a:r>
            <a:r>
              <a:rPr lang="zh-CN" altLang="en-US" sz="2400" b="1" spc="100" dirty="0">
                <a:solidFill>
                  <a:srgbClr val="505122"/>
                </a:solidFill>
                <a:latin typeface="黑体" panose="02010609060101010101" pitchFamily="49" charset="-122"/>
                <a:ea typeface="黑体" panose="02010609060101010101" pitchFamily="49" charset="-122"/>
              </a:rPr>
              <a:t>）</a:t>
            </a:r>
          </a:p>
        </p:txBody>
      </p:sp>
      <p:sp>
        <p:nvSpPr>
          <p:cNvPr id="15" name="文本框 14">
            <a:extLst>
              <a:ext uri="{FF2B5EF4-FFF2-40B4-BE49-F238E27FC236}">
                <a16:creationId xmlns:a16="http://schemas.microsoft.com/office/drawing/2014/main" id="{E5AABA2F-C46E-462C-A26F-F61A148059E5}"/>
              </a:ext>
            </a:extLst>
          </p:cNvPr>
          <p:cNvSpPr txBox="1"/>
          <p:nvPr/>
        </p:nvSpPr>
        <p:spPr>
          <a:xfrm>
            <a:off x="1727200" y="6385022"/>
            <a:ext cx="6726521"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[5] https://medium.com/tensorflow/introducing-tensorflow-federated-a4147aa20041</a:t>
            </a:r>
            <a:endParaRPr lang="zh-CN" altLang="en-US" sz="1400" dirty="0">
              <a:solidFill>
                <a:srgbClr val="222222"/>
              </a:solidFill>
              <a:latin typeface="Arial" panose="020B0604020202020204" pitchFamily="34" charset="0"/>
            </a:endParaRPr>
          </a:p>
        </p:txBody>
      </p:sp>
      <p:pic>
        <p:nvPicPr>
          <p:cNvPr id="17" name="图片 16">
            <a:extLst>
              <a:ext uri="{FF2B5EF4-FFF2-40B4-BE49-F238E27FC236}">
                <a16:creationId xmlns:a16="http://schemas.microsoft.com/office/drawing/2014/main" id="{04A09A63-9672-4413-8EA2-F9E228AA65BA}"/>
              </a:ext>
            </a:extLst>
          </p:cNvPr>
          <p:cNvPicPr>
            <a:picLocks noChangeAspect="1"/>
          </p:cNvPicPr>
          <p:nvPr/>
        </p:nvPicPr>
        <p:blipFill>
          <a:blip r:embed="rId3"/>
          <a:stretch>
            <a:fillRect/>
          </a:stretch>
        </p:blipFill>
        <p:spPr>
          <a:xfrm>
            <a:off x="6650982" y="1667816"/>
            <a:ext cx="5327827" cy="4476715"/>
          </a:xfrm>
          <a:prstGeom prst="rect">
            <a:avLst/>
          </a:prstGeom>
        </p:spPr>
      </p:pic>
    </p:spTree>
    <p:extLst>
      <p:ext uri="{BB962C8B-B14F-4D97-AF65-F5344CB8AC3E}">
        <p14:creationId xmlns:p14="http://schemas.microsoft.com/office/powerpoint/2010/main" val="136397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8A7675-4B10-48B8-8EE1-C4D6E472184D}"/>
              </a:ext>
            </a:extLst>
          </p:cNvPr>
          <p:cNvSpPr>
            <a:spLocks noGrp="1"/>
          </p:cNvSpPr>
          <p:nvPr>
            <p:ph type="sldNum" sz="quarter" idx="12"/>
          </p:nvPr>
        </p:nvSpPr>
        <p:spPr/>
        <p:txBody>
          <a:bodyPr/>
          <a:lstStyle/>
          <a:p>
            <a:fld id="{2515AB8F-1C56-49E9-90C8-78D22B0C1B97}" type="slidenum">
              <a:rPr lang="zh-CN" altLang="en-US" smtClean="0"/>
              <a:pPr/>
              <a:t>12</a:t>
            </a:fld>
            <a:endParaRPr lang="zh-CN" altLang="en-US" dirty="0"/>
          </a:p>
        </p:txBody>
      </p:sp>
      <p:sp>
        <p:nvSpPr>
          <p:cNvPr id="3" name="标题 2">
            <a:extLst>
              <a:ext uri="{FF2B5EF4-FFF2-40B4-BE49-F238E27FC236}">
                <a16:creationId xmlns:a16="http://schemas.microsoft.com/office/drawing/2014/main" id="{D8B9C8F5-EBB0-4B21-AB47-263FAFA6100C}"/>
              </a:ext>
            </a:extLst>
          </p:cNvPr>
          <p:cNvSpPr>
            <a:spLocks noGrp="1"/>
          </p:cNvSpPr>
          <p:nvPr>
            <p:ph type="title"/>
          </p:nvPr>
        </p:nvSpPr>
        <p:spPr/>
        <p:txBody>
          <a:bodyPr/>
          <a:lstStyle/>
          <a:p>
            <a:r>
              <a:rPr lang="zh-CN" altLang="en-US" dirty="0"/>
              <a:t>直接用</a:t>
            </a:r>
            <a:r>
              <a:rPr lang="en-US" altLang="zh-CN" dirty="0"/>
              <a:t>FAVG</a:t>
            </a:r>
            <a:r>
              <a:rPr lang="zh-CN" altLang="en-US" dirty="0"/>
              <a:t>的缺点</a:t>
            </a:r>
          </a:p>
        </p:txBody>
      </p:sp>
      <p:sp>
        <p:nvSpPr>
          <p:cNvPr id="4" name="文本框 3">
            <a:extLst>
              <a:ext uri="{FF2B5EF4-FFF2-40B4-BE49-F238E27FC236}">
                <a16:creationId xmlns:a16="http://schemas.microsoft.com/office/drawing/2014/main" id="{C6F0E333-9C9F-41EF-8A28-29B2D1164E4A}"/>
              </a:ext>
            </a:extLst>
          </p:cNvPr>
          <p:cNvSpPr txBox="1"/>
          <p:nvPr/>
        </p:nvSpPr>
        <p:spPr>
          <a:xfrm>
            <a:off x="408669" y="1866452"/>
            <a:ext cx="9533379" cy="461665"/>
          </a:xfrm>
          <a:prstGeom prst="rect">
            <a:avLst/>
          </a:prstGeom>
          <a:noFill/>
        </p:spPr>
        <p:txBody>
          <a:bodyPr wrap="none" rtlCol="0">
            <a:spAutoFit/>
          </a:bodyPr>
          <a:lstStyle/>
          <a:p>
            <a:r>
              <a:rPr lang="zh-CN" altLang="en-US" sz="24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400" dirty="0"/>
              <a:t>Users may have to wait a long time to obtain a useful model.</a:t>
            </a:r>
            <a:endParaRPr lang="zh-CN" altLang="en-US" sz="2400" dirty="0"/>
          </a:p>
        </p:txBody>
      </p:sp>
      <p:sp>
        <p:nvSpPr>
          <p:cNvPr id="5" name="文本框 4">
            <a:extLst>
              <a:ext uri="{FF2B5EF4-FFF2-40B4-BE49-F238E27FC236}">
                <a16:creationId xmlns:a16="http://schemas.microsoft.com/office/drawing/2014/main" id="{7D8F41CA-A66B-4C70-B7AA-58D5FDD4293B}"/>
              </a:ext>
            </a:extLst>
          </p:cNvPr>
          <p:cNvSpPr txBox="1"/>
          <p:nvPr/>
        </p:nvSpPr>
        <p:spPr>
          <a:xfrm>
            <a:off x="408669" y="3232673"/>
            <a:ext cx="9731895" cy="461665"/>
          </a:xfrm>
          <a:prstGeom prst="rect">
            <a:avLst/>
          </a:prstGeom>
          <a:noFill/>
        </p:spPr>
        <p:txBody>
          <a:bodyPr wrap="none" rtlCol="0">
            <a:spAutoFit/>
          </a:bodyPr>
          <a:lstStyle/>
          <a:p>
            <a:r>
              <a:rPr lang="zh-CN" altLang="en-US" sz="24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400" dirty="0"/>
              <a:t>User sampler does not always choose most informative users. </a:t>
            </a:r>
            <a:endParaRPr lang="zh-CN" altLang="en-US" sz="2400" dirty="0"/>
          </a:p>
        </p:txBody>
      </p:sp>
      <p:sp>
        <p:nvSpPr>
          <p:cNvPr id="6" name="文本框 5">
            <a:extLst>
              <a:ext uri="{FF2B5EF4-FFF2-40B4-BE49-F238E27FC236}">
                <a16:creationId xmlns:a16="http://schemas.microsoft.com/office/drawing/2014/main" id="{50CCF630-5384-4CCC-9A9D-908AC0A008FB}"/>
              </a:ext>
            </a:extLst>
          </p:cNvPr>
          <p:cNvSpPr txBox="1"/>
          <p:nvPr/>
        </p:nvSpPr>
        <p:spPr>
          <a:xfrm>
            <a:off x="408669" y="4598894"/>
            <a:ext cx="11544635" cy="461665"/>
          </a:xfrm>
          <a:prstGeom prst="rect">
            <a:avLst/>
          </a:prstGeom>
          <a:noFill/>
        </p:spPr>
        <p:txBody>
          <a:bodyPr wrap="none" rtlCol="0">
            <a:spAutoFit/>
          </a:bodyPr>
          <a:lstStyle/>
          <a:p>
            <a:r>
              <a:rPr lang="zh-CN" altLang="en-US" sz="24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400" dirty="0"/>
              <a:t>Averaging locally trained model can degrade learned user representations.</a:t>
            </a:r>
            <a:endParaRPr lang="zh-CN" altLang="en-US" sz="2400" dirty="0"/>
          </a:p>
        </p:txBody>
      </p:sp>
      <p:sp>
        <p:nvSpPr>
          <p:cNvPr id="7" name="椭圆 6">
            <a:extLst>
              <a:ext uri="{FF2B5EF4-FFF2-40B4-BE49-F238E27FC236}">
                <a16:creationId xmlns:a16="http://schemas.microsoft.com/office/drawing/2014/main" id="{A6B7EF1D-DDD2-4926-A3D2-D08C29EC8194}"/>
              </a:ext>
            </a:extLst>
          </p:cNvPr>
          <p:cNvSpPr/>
          <p:nvPr/>
        </p:nvSpPr>
        <p:spPr>
          <a:xfrm>
            <a:off x="3587109" y="1701852"/>
            <a:ext cx="2508891" cy="790864"/>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Light"/>
              <a:cs typeface="+mn-cs"/>
            </a:endParaRPr>
          </a:p>
        </p:txBody>
      </p:sp>
      <p:pic>
        <p:nvPicPr>
          <p:cNvPr id="9" name="图片 8">
            <a:extLst>
              <a:ext uri="{FF2B5EF4-FFF2-40B4-BE49-F238E27FC236}">
                <a16:creationId xmlns:a16="http://schemas.microsoft.com/office/drawing/2014/main" id="{EE7CCAB8-5D6F-4F95-8D6A-34EAD74C53AB}"/>
              </a:ext>
            </a:extLst>
          </p:cNvPr>
          <p:cNvPicPr>
            <a:picLocks noChangeAspect="1"/>
          </p:cNvPicPr>
          <p:nvPr/>
        </p:nvPicPr>
        <p:blipFill>
          <a:blip r:embed="rId2"/>
          <a:stretch>
            <a:fillRect/>
          </a:stretch>
        </p:blipFill>
        <p:spPr>
          <a:xfrm>
            <a:off x="769207" y="3853343"/>
            <a:ext cx="5038095" cy="580952"/>
          </a:xfrm>
          <a:prstGeom prst="rect">
            <a:avLst/>
          </a:prstGeom>
        </p:spPr>
      </p:pic>
      <p:pic>
        <p:nvPicPr>
          <p:cNvPr id="11" name="图片 10">
            <a:extLst>
              <a:ext uri="{FF2B5EF4-FFF2-40B4-BE49-F238E27FC236}">
                <a16:creationId xmlns:a16="http://schemas.microsoft.com/office/drawing/2014/main" id="{731212E3-5DC2-45E0-8603-279718B1911B}"/>
              </a:ext>
            </a:extLst>
          </p:cNvPr>
          <p:cNvPicPr>
            <a:picLocks noChangeAspect="1"/>
          </p:cNvPicPr>
          <p:nvPr/>
        </p:nvPicPr>
        <p:blipFill>
          <a:blip r:embed="rId3"/>
          <a:stretch>
            <a:fillRect/>
          </a:stretch>
        </p:blipFill>
        <p:spPr>
          <a:xfrm>
            <a:off x="769206" y="5197498"/>
            <a:ext cx="5038095" cy="561905"/>
          </a:xfrm>
          <a:prstGeom prst="rect">
            <a:avLst/>
          </a:prstGeom>
        </p:spPr>
      </p:pic>
      <p:sp>
        <p:nvSpPr>
          <p:cNvPr id="12" name="矩形 11">
            <a:extLst>
              <a:ext uri="{FF2B5EF4-FFF2-40B4-BE49-F238E27FC236}">
                <a16:creationId xmlns:a16="http://schemas.microsoft.com/office/drawing/2014/main" id="{03E3AF67-D04D-4E7D-B425-856BD562772C}"/>
              </a:ext>
            </a:extLst>
          </p:cNvPr>
          <p:cNvSpPr/>
          <p:nvPr/>
        </p:nvSpPr>
        <p:spPr>
          <a:xfrm>
            <a:off x="5807301" y="3684951"/>
            <a:ext cx="87716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cap="none" spc="0" dirty="0">
                <a:ln/>
                <a:solidFill>
                  <a:schemeClr val="accent4"/>
                </a:solidFill>
                <a:effectLst/>
              </a:rPr>
              <a:t>？</a:t>
            </a:r>
          </a:p>
        </p:txBody>
      </p:sp>
      <p:sp>
        <p:nvSpPr>
          <p:cNvPr id="13" name="矩形 12">
            <a:extLst>
              <a:ext uri="{FF2B5EF4-FFF2-40B4-BE49-F238E27FC236}">
                <a16:creationId xmlns:a16="http://schemas.microsoft.com/office/drawing/2014/main" id="{E6F922AE-3E53-45CA-80FD-59A443D15AA2}"/>
              </a:ext>
            </a:extLst>
          </p:cNvPr>
          <p:cNvSpPr/>
          <p:nvPr/>
        </p:nvSpPr>
        <p:spPr>
          <a:xfrm>
            <a:off x="5807301" y="5041785"/>
            <a:ext cx="87716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cap="none" spc="0" dirty="0">
                <a:ln/>
                <a:solidFill>
                  <a:schemeClr val="accent4"/>
                </a:solidFill>
                <a:effectLst/>
              </a:rPr>
              <a:t>？</a:t>
            </a:r>
          </a:p>
        </p:txBody>
      </p:sp>
    </p:spTree>
    <p:extLst>
      <p:ext uri="{BB962C8B-B14F-4D97-AF65-F5344CB8AC3E}">
        <p14:creationId xmlns:p14="http://schemas.microsoft.com/office/powerpoint/2010/main" val="79393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2000"/>
                                        <p:tgtEl>
                                          <p:spTgt spid="11"/>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628D29-82BC-466B-BC59-C7BD8B7206F4}"/>
              </a:ext>
            </a:extLst>
          </p:cNvPr>
          <p:cNvSpPr>
            <a:spLocks noGrp="1"/>
          </p:cNvSpPr>
          <p:nvPr>
            <p:ph type="sldNum" sz="quarter" idx="12"/>
          </p:nvPr>
        </p:nvSpPr>
        <p:spPr/>
        <p:txBody>
          <a:bodyPr/>
          <a:lstStyle/>
          <a:p>
            <a:fld id="{2515AB8F-1C56-49E9-90C8-78D22B0C1B97}" type="slidenum">
              <a:rPr lang="zh-CN" altLang="en-US" smtClean="0"/>
              <a:pPr/>
              <a:t>13</a:t>
            </a:fld>
            <a:endParaRPr lang="zh-CN" altLang="en-US" dirty="0"/>
          </a:p>
        </p:txBody>
      </p:sp>
      <p:sp>
        <p:nvSpPr>
          <p:cNvPr id="3" name="标题 2">
            <a:extLst>
              <a:ext uri="{FF2B5EF4-FFF2-40B4-BE49-F238E27FC236}">
                <a16:creationId xmlns:a16="http://schemas.microsoft.com/office/drawing/2014/main" id="{BA6978B4-BABA-46E1-9FBF-812BE5730DBD}"/>
              </a:ext>
            </a:extLst>
          </p:cNvPr>
          <p:cNvSpPr>
            <a:spLocks noGrp="1"/>
          </p:cNvSpPr>
          <p:nvPr>
            <p:ph type="title"/>
          </p:nvPr>
        </p:nvSpPr>
        <p:spPr/>
        <p:txBody>
          <a:bodyPr/>
          <a:lstStyle/>
          <a:p>
            <a:r>
              <a:rPr lang="en-US" altLang="zh-CN" dirty="0"/>
              <a:t>Motivation</a:t>
            </a:r>
            <a:endParaRPr lang="zh-CN" altLang="en-US" dirty="0"/>
          </a:p>
        </p:txBody>
      </p:sp>
      <p:sp>
        <p:nvSpPr>
          <p:cNvPr id="4" name="文本框 3">
            <a:extLst>
              <a:ext uri="{FF2B5EF4-FFF2-40B4-BE49-F238E27FC236}">
                <a16:creationId xmlns:a16="http://schemas.microsoft.com/office/drawing/2014/main" id="{F79D8A42-C2E0-4C5C-BC01-EE691A4D17A7}"/>
              </a:ext>
            </a:extLst>
          </p:cNvPr>
          <p:cNvSpPr txBox="1"/>
          <p:nvPr/>
        </p:nvSpPr>
        <p:spPr>
          <a:xfrm>
            <a:off x="1004999" y="951859"/>
            <a:ext cx="10432096" cy="1015663"/>
          </a:xfrm>
          <a:prstGeom prst="rect">
            <a:avLst/>
          </a:prstGeom>
          <a:noFill/>
        </p:spPr>
        <p:txBody>
          <a:bodyPr wrap="square" rtlCol="0">
            <a:spAutoFit/>
          </a:bodyPr>
          <a:lstStyle/>
          <a:p>
            <a:r>
              <a:rPr lang="en-US" altLang="zh-CN" sz="2000" dirty="0"/>
              <a:t>Our </a:t>
            </a:r>
            <a:r>
              <a:rPr lang="en-US" altLang="zh-CN" sz="2000" b="1" dirty="0">
                <a:solidFill>
                  <a:srgbClr val="FF0000"/>
                </a:solidFill>
              </a:rPr>
              <a:t>motivation</a:t>
            </a:r>
            <a:r>
              <a:rPr lang="en-US" altLang="zh-CN" sz="2000" dirty="0"/>
              <a:t> is to develop a </a:t>
            </a:r>
            <a:r>
              <a:rPr lang="en-US" altLang="zh-CN" sz="2000" b="1" dirty="0">
                <a:solidFill>
                  <a:srgbClr val="FF0000"/>
                </a:solidFill>
              </a:rPr>
              <a:t>more efficient </a:t>
            </a:r>
            <a:r>
              <a:rPr lang="en-US" altLang="zh-CN" sz="2000" dirty="0"/>
              <a:t>method for the </a:t>
            </a:r>
            <a:r>
              <a:rPr lang="en-US" altLang="zh-CN" sz="2000" b="1" dirty="0">
                <a:solidFill>
                  <a:srgbClr val="FF0000"/>
                </a:solidFill>
              </a:rPr>
              <a:t>faster training </a:t>
            </a:r>
            <a:r>
              <a:rPr lang="en-US" altLang="zh-CN" sz="2000" dirty="0"/>
              <a:t>of RS models in a federated setting so that users can enjoy </a:t>
            </a:r>
            <a:r>
              <a:rPr lang="en-US" altLang="zh-CN" sz="2000" b="1" dirty="0">
                <a:solidFill>
                  <a:srgbClr val="FF0000"/>
                </a:solidFill>
              </a:rPr>
              <a:t>accurate</a:t>
            </a:r>
            <a:r>
              <a:rPr lang="en-US" altLang="zh-CN" sz="2000" dirty="0"/>
              <a:t> recommendations </a:t>
            </a:r>
            <a:r>
              <a:rPr lang="en-US" altLang="zh-CN" sz="2000" b="1" dirty="0">
                <a:solidFill>
                  <a:srgbClr val="FF0000"/>
                </a:solidFill>
              </a:rPr>
              <a:t>without</a:t>
            </a:r>
            <a:r>
              <a:rPr lang="en-US" altLang="zh-CN" sz="2000" dirty="0"/>
              <a:t> expending unnecessary effort and enduring high communication costs. </a:t>
            </a:r>
            <a:endParaRPr lang="zh-CN" altLang="en-US" sz="2000" dirty="0"/>
          </a:p>
        </p:txBody>
      </p:sp>
      <p:pic>
        <p:nvPicPr>
          <p:cNvPr id="9" name="图片 8">
            <a:extLst>
              <a:ext uri="{FF2B5EF4-FFF2-40B4-BE49-F238E27FC236}">
                <a16:creationId xmlns:a16="http://schemas.microsoft.com/office/drawing/2014/main" id="{FCE34D97-E145-4628-B6B7-47001AF9FA5E}"/>
              </a:ext>
            </a:extLst>
          </p:cNvPr>
          <p:cNvPicPr>
            <a:picLocks noChangeAspect="1"/>
          </p:cNvPicPr>
          <p:nvPr/>
        </p:nvPicPr>
        <p:blipFill>
          <a:blip r:embed="rId2"/>
          <a:stretch>
            <a:fillRect/>
          </a:stretch>
        </p:blipFill>
        <p:spPr>
          <a:xfrm>
            <a:off x="1311667" y="2130015"/>
            <a:ext cx="4857308" cy="4081361"/>
          </a:xfrm>
          <a:prstGeom prst="rect">
            <a:avLst/>
          </a:prstGeom>
        </p:spPr>
      </p:pic>
      <p:pic>
        <p:nvPicPr>
          <p:cNvPr id="6" name="图片 5">
            <a:extLst>
              <a:ext uri="{FF2B5EF4-FFF2-40B4-BE49-F238E27FC236}">
                <a16:creationId xmlns:a16="http://schemas.microsoft.com/office/drawing/2014/main" id="{7E11BFDE-1F20-4B0E-BD2F-5A39E60833F9}"/>
              </a:ext>
            </a:extLst>
          </p:cNvPr>
          <p:cNvPicPr>
            <a:picLocks noChangeAspect="1"/>
          </p:cNvPicPr>
          <p:nvPr/>
        </p:nvPicPr>
        <p:blipFill>
          <a:blip r:embed="rId3"/>
          <a:stretch>
            <a:fillRect/>
          </a:stretch>
        </p:blipFill>
        <p:spPr>
          <a:xfrm>
            <a:off x="5054446" y="2130015"/>
            <a:ext cx="6079718" cy="796883"/>
          </a:xfrm>
          <a:prstGeom prst="rect">
            <a:avLst/>
          </a:prstGeom>
        </p:spPr>
      </p:pic>
      <p:pic>
        <p:nvPicPr>
          <p:cNvPr id="8" name="图片 7">
            <a:extLst>
              <a:ext uri="{FF2B5EF4-FFF2-40B4-BE49-F238E27FC236}">
                <a16:creationId xmlns:a16="http://schemas.microsoft.com/office/drawing/2014/main" id="{BAA74BA2-F68D-47EB-BC5D-A9DD955963B2}"/>
              </a:ext>
            </a:extLst>
          </p:cNvPr>
          <p:cNvPicPr>
            <a:picLocks noChangeAspect="1"/>
          </p:cNvPicPr>
          <p:nvPr/>
        </p:nvPicPr>
        <p:blipFill>
          <a:blip r:embed="rId4"/>
          <a:stretch>
            <a:fillRect/>
          </a:stretch>
        </p:blipFill>
        <p:spPr>
          <a:xfrm>
            <a:off x="5054446" y="4609885"/>
            <a:ext cx="6090854" cy="796883"/>
          </a:xfrm>
          <a:prstGeom prst="rect">
            <a:avLst/>
          </a:prstGeom>
        </p:spPr>
      </p:pic>
    </p:spTree>
    <p:extLst>
      <p:ext uri="{BB962C8B-B14F-4D97-AF65-F5344CB8AC3E}">
        <p14:creationId xmlns:p14="http://schemas.microsoft.com/office/powerpoint/2010/main" val="23849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a:xfrm>
            <a:off x="4097999" y="3913911"/>
            <a:ext cx="3996000" cy="914400"/>
          </a:xfrm>
        </p:spPr>
        <p:txBody>
          <a:bodyPr/>
          <a:lstStyle/>
          <a:p>
            <a:r>
              <a:rPr lang="zh-CN" altLang="en-US" dirty="0"/>
              <a:t>系统概览</a:t>
            </a:r>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15F621-2EE0-44DB-8F38-DAFF1174D6B7}"/>
              </a:ext>
            </a:extLst>
          </p:cNvPr>
          <p:cNvSpPr>
            <a:spLocks noGrp="1"/>
          </p:cNvSpPr>
          <p:nvPr>
            <p:ph type="sldNum" sz="quarter" idx="12"/>
          </p:nvPr>
        </p:nvSpPr>
        <p:spPr/>
        <p:txBody>
          <a:bodyPr/>
          <a:lstStyle/>
          <a:p>
            <a:fld id="{2515AB8F-1C56-49E9-90C8-78D22B0C1B97}" type="slidenum">
              <a:rPr lang="zh-CN" altLang="en-US" smtClean="0"/>
              <a:pPr/>
              <a:t>15</a:t>
            </a:fld>
            <a:endParaRPr lang="zh-CN" altLang="en-US" dirty="0"/>
          </a:p>
        </p:txBody>
      </p:sp>
      <p:sp>
        <p:nvSpPr>
          <p:cNvPr id="3" name="标题 2">
            <a:extLst>
              <a:ext uri="{FF2B5EF4-FFF2-40B4-BE49-F238E27FC236}">
                <a16:creationId xmlns:a16="http://schemas.microsoft.com/office/drawing/2014/main" id="{FB640BF1-A10F-48A9-8041-14BC50C58C53}"/>
              </a:ext>
            </a:extLst>
          </p:cNvPr>
          <p:cNvSpPr>
            <a:spLocks noGrp="1"/>
          </p:cNvSpPr>
          <p:nvPr>
            <p:ph type="title"/>
          </p:nvPr>
        </p:nvSpPr>
        <p:spPr/>
        <p:txBody>
          <a:bodyPr/>
          <a:lstStyle/>
          <a:p>
            <a:r>
              <a:rPr lang="zh-CN" altLang="en-US" dirty="0"/>
              <a:t>推荐模型</a:t>
            </a:r>
          </a:p>
        </p:txBody>
      </p:sp>
      <p:pic>
        <p:nvPicPr>
          <p:cNvPr id="5" name="图片 4">
            <a:extLst>
              <a:ext uri="{FF2B5EF4-FFF2-40B4-BE49-F238E27FC236}">
                <a16:creationId xmlns:a16="http://schemas.microsoft.com/office/drawing/2014/main" id="{0D9D35D1-5232-4F60-A88F-9C8D258A8EC1}"/>
              </a:ext>
            </a:extLst>
          </p:cNvPr>
          <p:cNvPicPr>
            <a:picLocks noChangeAspect="1"/>
          </p:cNvPicPr>
          <p:nvPr/>
        </p:nvPicPr>
        <p:blipFill>
          <a:blip r:embed="rId2"/>
          <a:stretch>
            <a:fillRect/>
          </a:stretch>
        </p:blipFill>
        <p:spPr>
          <a:xfrm>
            <a:off x="1768307" y="1028699"/>
            <a:ext cx="8655385" cy="4349386"/>
          </a:xfrm>
          <a:prstGeom prst="rect">
            <a:avLst/>
          </a:prstGeom>
        </p:spPr>
      </p:pic>
      <p:sp>
        <p:nvSpPr>
          <p:cNvPr id="6" name="文本框 5">
            <a:extLst>
              <a:ext uri="{FF2B5EF4-FFF2-40B4-BE49-F238E27FC236}">
                <a16:creationId xmlns:a16="http://schemas.microsoft.com/office/drawing/2014/main" id="{6596EC06-8630-4A29-A835-00BBEB0E5285}"/>
              </a:ext>
            </a:extLst>
          </p:cNvPr>
          <p:cNvSpPr txBox="1"/>
          <p:nvPr/>
        </p:nvSpPr>
        <p:spPr>
          <a:xfrm>
            <a:off x="10326873" y="4905487"/>
            <a:ext cx="442750" cy="338554"/>
          </a:xfrm>
          <a:prstGeom prst="rect">
            <a:avLst/>
          </a:prstGeom>
          <a:noFill/>
        </p:spPr>
        <p:txBody>
          <a:bodyPr wrap="none" rtlCol="0">
            <a:spAutoFit/>
          </a:bodyPr>
          <a:lstStyle/>
          <a:p>
            <a:r>
              <a:rPr lang="en-US" altLang="zh-CN" sz="1600" dirty="0"/>
              <a:t>[6]</a:t>
            </a:r>
            <a:endParaRPr lang="zh-CN" altLang="en-US" sz="1600" dirty="0"/>
          </a:p>
        </p:txBody>
      </p:sp>
      <p:sp>
        <p:nvSpPr>
          <p:cNvPr id="7" name="文本框 6">
            <a:extLst>
              <a:ext uri="{FF2B5EF4-FFF2-40B4-BE49-F238E27FC236}">
                <a16:creationId xmlns:a16="http://schemas.microsoft.com/office/drawing/2014/main" id="{2F2FE829-8A86-4B8B-BE01-6F0604A8CCD9}"/>
              </a:ext>
            </a:extLst>
          </p:cNvPr>
          <p:cNvSpPr txBox="1"/>
          <p:nvPr/>
        </p:nvSpPr>
        <p:spPr>
          <a:xfrm>
            <a:off x="1736032" y="6291748"/>
            <a:ext cx="8655385"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[6] He X, Liao L, Zhang H, et al. Neural collaborative filtering[C]//Proceedings of the 26th international conference on world wide web. 2017: 173-182.</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405149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D0D3DD-8281-46FB-82DA-0D76C24E9921}"/>
              </a:ext>
            </a:extLst>
          </p:cNvPr>
          <p:cNvSpPr>
            <a:spLocks noGrp="1"/>
          </p:cNvSpPr>
          <p:nvPr>
            <p:ph type="sldNum" sz="quarter" idx="12"/>
          </p:nvPr>
        </p:nvSpPr>
        <p:spPr/>
        <p:txBody>
          <a:bodyPr/>
          <a:lstStyle/>
          <a:p>
            <a:fld id="{2515AB8F-1C56-49E9-90C8-78D22B0C1B97}" type="slidenum">
              <a:rPr lang="zh-CN" altLang="en-US" smtClean="0"/>
              <a:pPr/>
              <a:t>16</a:t>
            </a:fld>
            <a:endParaRPr lang="zh-CN" altLang="en-US" dirty="0"/>
          </a:p>
        </p:txBody>
      </p:sp>
      <p:sp>
        <p:nvSpPr>
          <p:cNvPr id="3" name="标题 2">
            <a:extLst>
              <a:ext uri="{FF2B5EF4-FFF2-40B4-BE49-F238E27FC236}">
                <a16:creationId xmlns:a16="http://schemas.microsoft.com/office/drawing/2014/main" id="{BB46126C-4D45-414F-ABEF-59D212772B1E}"/>
              </a:ext>
            </a:extLst>
          </p:cNvPr>
          <p:cNvSpPr>
            <a:spLocks noGrp="1"/>
          </p:cNvSpPr>
          <p:nvPr>
            <p:ph type="title"/>
          </p:nvPr>
        </p:nvSpPr>
        <p:spPr/>
        <p:txBody>
          <a:bodyPr/>
          <a:lstStyle/>
          <a:p>
            <a:r>
              <a:rPr lang="en-US" altLang="zh-CN" dirty="0"/>
              <a:t>GMF</a:t>
            </a:r>
            <a:r>
              <a:rPr lang="zh-CN" altLang="en-US" dirty="0"/>
              <a:t>模型</a:t>
            </a:r>
          </a:p>
        </p:txBody>
      </p:sp>
      <p:pic>
        <p:nvPicPr>
          <p:cNvPr id="7" name="图片 6">
            <a:extLst>
              <a:ext uri="{FF2B5EF4-FFF2-40B4-BE49-F238E27FC236}">
                <a16:creationId xmlns:a16="http://schemas.microsoft.com/office/drawing/2014/main" id="{49F17294-D170-4EE3-8164-75F1D4880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66365" y="-922225"/>
            <a:ext cx="5369453" cy="9271302"/>
          </a:xfrm>
          <a:prstGeom prst="rect">
            <a:avLst/>
          </a:prstGeom>
        </p:spPr>
      </p:pic>
    </p:spTree>
    <p:extLst>
      <p:ext uri="{BB962C8B-B14F-4D97-AF65-F5344CB8AC3E}">
        <p14:creationId xmlns:p14="http://schemas.microsoft.com/office/powerpoint/2010/main" val="2044571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133227-3C82-4D01-9A82-AF9B03B3ED0B}"/>
              </a:ext>
            </a:extLst>
          </p:cNvPr>
          <p:cNvSpPr>
            <a:spLocks noGrp="1"/>
          </p:cNvSpPr>
          <p:nvPr>
            <p:ph type="sldNum" sz="quarter" idx="12"/>
          </p:nvPr>
        </p:nvSpPr>
        <p:spPr/>
        <p:txBody>
          <a:bodyPr/>
          <a:lstStyle/>
          <a:p>
            <a:fld id="{2515AB8F-1C56-49E9-90C8-78D22B0C1B97}" type="slidenum">
              <a:rPr lang="zh-CN" altLang="en-US" smtClean="0"/>
              <a:pPr/>
              <a:t>17</a:t>
            </a:fld>
            <a:endParaRPr lang="zh-CN" altLang="en-US" dirty="0"/>
          </a:p>
        </p:txBody>
      </p:sp>
      <p:sp>
        <p:nvSpPr>
          <p:cNvPr id="3" name="标题 2">
            <a:extLst>
              <a:ext uri="{FF2B5EF4-FFF2-40B4-BE49-F238E27FC236}">
                <a16:creationId xmlns:a16="http://schemas.microsoft.com/office/drawing/2014/main" id="{A53B3DA0-5AC7-4E31-9216-8353635D6051}"/>
              </a:ext>
            </a:extLst>
          </p:cNvPr>
          <p:cNvSpPr>
            <a:spLocks noGrp="1"/>
          </p:cNvSpPr>
          <p:nvPr>
            <p:ph type="title"/>
          </p:nvPr>
        </p:nvSpPr>
        <p:spPr/>
        <p:txBody>
          <a:bodyPr/>
          <a:lstStyle/>
          <a:p>
            <a:r>
              <a:rPr lang="zh-CN" altLang="en-US" dirty="0"/>
              <a:t>矩阵分解</a:t>
            </a:r>
          </a:p>
        </p:txBody>
      </p:sp>
      <p:pic>
        <p:nvPicPr>
          <p:cNvPr id="7" name="图片 6">
            <a:extLst>
              <a:ext uri="{FF2B5EF4-FFF2-40B4-BE49-F238E27FC236}">
                <a16:creationId xmlns:a16="http://schemas.microsoft.com/office/drawing/2014/main" id="{1FD956B2-FB60-4CDC-B2CF-E2A9883EFCCC}"/>
              </a:ext>
            </a:extLst>
          </p:cNvPr>
          <p:cNvPicPr>
            <a:picLocks noChangeAspect="1"/>
          </p:cNvPicPr>
          <p:nvPr/>
        </p:nvPicPr>
        <p:blipFill rotWithShape="1">
          <a:blip r:embed="rId2">
            <a:extLst>
              <a:ext uri="{28A0092B-C50C-407E-A947-70E740481C1C}">
                <a14:useLocalDpi xmlns:a14="http://schemas.microsoft.com/office/drawing/2010/main" val="0"/>
              </a:ext>
            </a:extLst>
          </a:blip>
          <a:srcRect l="12233" r="4254"/>
          <a:stretch/>
        </p:blipFill>
        <p:spPr>
          <a:xfrm rot="16200000">
            <a:off x="3372335" y="-600823"/>
            <a:ext cx="5198034" cy="8294146"/>
          </a:xfrm>
          <a:prstGeom prst="rect">
            <a:avLst/>
          </a:prstGeom>
        </p:spPr>
      </p:pic>
    </p:spTree>
    <p:extLst>
      <p:ext uri="{BB962C8B-B14F-4D97-AF65-F5344CB8AC3E}">
        <p14:creationId xmlns:p14="http://schemas.microsoft.com/office/powerpoint/2010/main" val="344967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60FDA4-36CB-4603-ADED-472EC9A3FD01}"/>
              </a:ext>
            </a:extLst>
          </p:cNvPr>
          <p:cNvSpPr>
            <a:spLocks noGrp="1"/>
          </p:cNvSpPr>
          <p:nvPr>
            <p:ph type="sldNum" sz="quarter" idx="12"/>
          </p:nvPr>
        </p:nvSpPr>
        <p:spPr/>
        <p:txBody>
          <a:bodyPr/>
          <a:lstStyle/>
          <a:p>
            <a:fld id="{2515AB8F-1C56-49E9-90C8-78D22B0C1B97}" type="slidenum">
              <a:rPr lang="zh-CN" altLang="en-US" smtClean="0"/>
              <a:pPr/>
              <a:t>18</a:t>
            </a:fld>
            <a:endParaRPr lang="zh-CN" altLang="en-US" dirty="0"/>
          </a:p>
        </p:txBody>
      </p:sp>
      <p:sp>
        <p:nvSpPr>
          <p:cNvPr id="3" name="标题 2">
            <a:extLst>
              <a:ext uri="{FF2B5EF4-FFF2-40B4-BE49-F238E27FC236}">
                <a16:creationId xmlns:a16="http://schemas.microsoft.com/office/drawing/2014/main" id="{F830B35B-B3DE-4561-B521-E0D2D85B6AC8}"/>
              </a:ext>
            </a:extLst>
          </p:cNvPr>
          <p:cNvSpPr>
            <a:spLocks noGrp="1"/>
          </p:cNvSpPr>
          <p:nvPr>
            <p:ph type="title"/>
          </p:nvPr>
        </p:nvSpPr>
        <p:spPr/>
        <p:txBody>
          <a:bodyPr/>
          <a:lstStyle/>
          <a:p>
            <a:r>
              <a:rPr lang="zh-CN" altLang="en-US" dirty="0"/>
              <a:t>真</a:t>
            </a:r>
            <a:r>
              <a:rPr lang="en-US" altLang="zh-CN" dirty="0"/>
              <a:t>·</a:t>
            </a:r>
            <a:r>
              <a:rPr lang="zh-CN" altLang="en-US" dirty="0"/>
              <a:t>推荐模型</a:t>
            </a:r>
          </a:p>
        </p:txBody>
      </p:sp>
      <p:pic>
        <p:nvPicPr>
          <p:cNvPr id="4" name="图片 3">
            <a:extLst>
              <a:ext uri="{FF2B5EF4-FFF2-40B4-BE49-F238E27FC236}">
                <a16:creationId xmlns:a16="http://schemas.microsoft.com/office/drawing/2014/main" id="{4F61B6A3-D55B-4FEE-AAA2-88FC64CF61D5}"/>
              </a:ext>
            </a:extLst>
          </p:cNvPr>
          <p:cNvPicPr>
            <a:picLocks noChangeAspect="1"/>
          </p:cNvPicPr>
          <p:nvPr/>
        </p:nvPicPr>
        <p:blipFill>
          <a:blip r:embed="rId2"/>
          <a:stretch>
            <a:fillRect/>
          </a:stretch>
        </p:blipFill>
        <p:spPr>
          <a:xfrm>
            <a:off x="1697254" y="1292090"/>
            <a:ext cx="8797491" cy="4273819"/>
          </a:xfrm>
          <a:prstGeom prst="rect">
            <a:avLst/>
          </a:prstGeom>
        </p:spPr>
      </p:pic>
    </p:spTree>
    <p:extLst>
      <p:ext uri="{BB962C8B-B14F-4D97-AF65-F5344CB8AC3E}">
        <p14:creationId xmlns:p14="http://schemas.microsoft.com/office/powerpoint/2010/main" val="4072279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E6165B-F5BD-4E82-8CA1-12AE6AEB8CEF}"/>
              </a:ext>
            </a:extLst>
          </p:cNvPr>
          <p:cNvSpPr>
            <a:spLocks noGrp="1"/>
          </p:cNvSpPr>
          <p:nvPr>
            <p:ph type="sldNum" sz="quarter" idx="12"/>
          </p:nvPr>
        </p:nvSpPr>
        <p:spPr/>
        <p:txBody>
          <a:bodyPr/>
          <a:lstStyle/>
          <a:p>
            <a:fld id="{2515AB8F-1C56-49E9-90C8-78D22B0C1B97}" type="slidenum">
              <a:rPr lang="zh-CN" altLang="en-US" smtClean="0"/>
              <a:pPr/>
              <a:t>19</a:t>
            </a:fld>
            <a:endParaRPr lang="zh-CN" altLang="en-US" dirty="0"/>
          </a:p>
        </p:txBody>
      </p:sp>
      <p:sp>
        <p:nvSpPr>
          <p:cNvPr id="3" name="标题 2">
            <a:extLst>
              <a:ext uri="{FF2B5EF4-FFF2-40B4-BE49-F238E27FC236}">
                <a16:creationId xmlns:a16="http://schemas.microsoft.com/office/drawing/2014/main" id="{8E353789-6895-4362-9149-5CC90503996B}"/>
              </a:ext>
            </a:extLst>
          </p:cNvPr>
          <p:cNvSpPr>
            <a:spLocks noGrp="1"/>
          </p:cNvSpPr>
          <p:nvPr>
            <p:ph type="title"/>
          </p:nvPr>
        </p:nvSpPr>
        <p:spPr/>
        <p:txBody>
          <a:bodyPr/>
          <a:lstStyle/>
          <a:p>
            <a:r>
              <a:rPr lang="zh-CN" altLang="en-US" dirty="0"/>
              <a:t>选择</a:t>
            </a:r>
            <a:r>
              <a:rPr lang="en-US" altLang="zh-CN" dirty="0"/>
              <a:t>GMF</a:t>
            </a:r>
            <a:r>
              <a:rPr lang="zh-CN" altLang="en-US" dirty="0"/>
              <a:t>的两个理由</a:t>
            </a:r>
          </a:p>
        </p:txBody>
      </p:sp>
      <p:sp>
        <p:nvSpPr>
          <p:cNvPr id="5" name="文本框 4">
            <a:extLst>
              <a:ext uri="{FF2B5EF4-FFF2-40B4-BE49-F238E27FC236}">
                <a16:creationId xmlns:a16="http://schemas.microsoft.com/office/drawing/2014/main" id="{79D9C63B-5F01-4EF9-B938-C7D79C723A63}"/>
              </a:ext>
            </a:extLst>
          </p:cNvPr>
          <p:cNvSpPr txBox="1"/>
          <p:nvPr/>
        </p:nvSpPr>
        <p:spPr>
          <a:xfrm>
            <a:off x="441064" y="1366222"/>
            <a:ext cx="2672526"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考虑移动设备</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6" name="文本框 5">
            <a:extLst>
              <a:ext uri="{FF2B5EF4-FFF2-40B4-BE49-F238E27FC236}">
                <a16:creationId xmlns:a16="http://schemas.microsoft.com/office/drawing/2014/main" id="{0740CA9E-2C91-430E-BF64-4CF92C1F5262}"/>
              </a:ext>
            </a:extLst>
          </p:cNvPr>
          <p:cNvSpPr txBox="1"/>
          <p:nvPr/>
        </p:nvSpPr>
        <p:spPr>
          <a:xfrm>
            <a:off x="790212" y="2054710"/>
            <a:ext cx="10611576" cy="1099468"/>
          </a:xfrm>
          <a:prstGeom prst="rect">
            <a:avLst/>
          </a:prstGeom>
          <a:noFill/>
        </p:spPr>
        <p:txBody>
          <a:bodyPr wrap="square" rtlCol="0">
            <a:spAutoFit/>
          </a:bodyPr>
          <a:lstStyle/>
          <a:p>
            <a:pPr>
              <a:lnSpc>
                <a:spcPct val="125000"/>
              </a:lnSpc>
            </a:pPr>
            <a:r>
              <a:rPr lang="en-US" altLang="zh-CN" dirty="0"/>
              <a:t>We make a case for </a:t>
            </a:r>
            <a:r>
              <a:rPr lang="en-US" altLang="zh-CN" b="1" dirty="0">
                <a:solidFill>
                  <a:srgbClr val="FF0000"/>
                </a:solidFill>
              </a:rPr>
              <a:t>mobile-first</a:t>
            </a:r>
            <a:r>
              <a:rPr lang="en-US" altLang="zh-CN" dirty="0"/>
              <a:t> recommendation models (similar to </a:t>
            </a:r>
            <a:r>
              <a:rPr lang="en-US" altLang="zh-CN" dirty="0" err="1"/>
              <a:t>MobileNets</a:t>
            </a:r>
            <a:r>
              <a:rPr lang="en-US" altLang="zh-CN" dirty="0"/>
              <a:t>) designed to effectively </a:t>
            </a:r>
            <a:r>
              <a:rPr lang="en-US" altLang="zh-CN" dirty="0" err="1"/>
              <a:t>maximise</a:t>
            </a:r>
            <a:r>
              <a:rPr lang="en-US" altLang="zh-CN" dirty="0"/>
              <a:t> accuracy while considering the </a:t>
            </a:r>
            <a:r>
              <a:rPr lang="en-US" altLang="zh-CN" b="1" dirty="0">
                <a:solidFill>
                  <a:srgbClr val="FF0000"/>
                </a:solidFill>
              </a:rPr>
              <a:t>restricted resources </a:t>
            </a:r>
            <a:r>
              <a:rPr lang="en-US" altLang="zh-CN" dirty="0"/>
              <a:t>for an on-device or embedded application.</a:t>
            </a:r>
            <a:endParaRPr lang="zh-CN" altLang="en-US" dirty="0"/>
          </a:p>
        </p:txBody>
      </p:sp>
      <p:sp>
        <p:nvSpPr>
          <p:cNvPr id="7" name="文本框 6">
            <a:extLst>
              <a:ext uri="{FF2B5EF4-FFF2-40B4-BE49-F238E27FC236}">
                <a16:creationId xmlns:a16="http://schemas.microsoft.com/office/drawing/2014/main" id="{E504B700-7560-45DB-87B0-84F5AEB3C0EA}"/>
              </a:ext>
            </a:extLst>
          </p:cNvPr>
          <p:cNvSpPr txBox="1"/>
          <p:nvPr/>
        </p:nvSpPr>
        <p:spPr>
          <a:xfrm>
            <a:off x="441064" y="3515064"/>
            <a:ext cx="3057247"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spc="100"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目标</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不是准确率</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8" name="文本框 7">
            <a:extLst>
              <a:ext uri="{FF2B5EF4-FFF2-40B4-BE49-F238E27FC236}">
                <a16:creationId xmlns:a16="http://schemas.microsoft.com/office/drawing/2014/main" id="{258E3622-CA31-43A6-9DEC-BFBE3500ABD5}"/>
              </a:ext>
            </a:extLst>
          </p:cNvPr>
          <p:cNvSpPr txBox="1"/>
          <p:nvPr/>
        </p:nvSpPr>
        <p:spPr>
          <a:xfrm>
            <a:off x="790211" y="4280496"/>
            <a:ext cx="10699813" cy="753220"/>
          </a:xfrm>
          <a:prstGeom prst="rect">
            <a:avLst/>
          </a:prstGeom>
          <a:noFill/>
        </p:spPr>
        <p:txBody>
          <a:bodyPr wrap="square" rtlCol="0">
            <a:spAutoFit/>
          </a:bodyPr>
          <a:lstStyle/>
          <a:p>
            <a:pPr>
              <a:lnSpc>
                <a:spcPct val="125000"/>
              </a:lnSpc>
            </a:pPr>
            <a:r>
              <a:rPr lang="en-US" altLang="zh-CN" dirty="0"/>
              <a:t>Note that we do not aim to set a </a:t>
            </a:r>
            <a:r>
              <a:rPr lang="en-US" altLang="zh-CN" b="1" dirty="0">
                <a:solidFill>
                  <a:srgbClr val="FF0000"/>
                </a:solidFill>
              </a:rPr>
              <a:t>new state-of-the-art performance </a:t>
            </a:r>
            <a:r>
              <a:rPr lang="en-US" altLang="zh-CN" dirty="0"/>
              <a:t>record, but rather to show how </a:t>
            </a:r>
            <a:r>
              <a:rPr lang="en-US" altLang="zh-CN" b="1" dirty="0" err="1">
                <a:solidFill>
                  <a:srgbClr val="FF0000"/>
                </a:solidFill>
              </a:rPr>
              <a:t>FedFast</a:t>
            </a:r>
            <a:r>
              <a:rPr lang="en-US" altLang="zh-CN" b="1" dirty="0">
                <a:solidFill>
                  <a:srgbClr val="FF0000"/>
                </a:solidFill>
              </a:rPr>
              <a:t> outperforms </a:t>
            </a:r>
            <a:r>
              <a:rPr lang="en-US" altLang="zh-CN" b="1" dirty="0" err="1">
                <a:solidFill>
                  <a:srgbClr val="FF0000"/>
                </a:solidFill>
              </a:rPr>
              <a:t>FedAvg</a:t>
            </a:r>
            <a:r>
              <a:rPr lang="en-US" altLang="zh-CN" b="1" dirty="0">
                <a:solidFill>
                  <a:srgbClr val="FF0000"/>
                </a:solidFill>
              </a:rPr>
              <a:t> </a:t>
            </a:r>
            <a:r>
              <a:rPr lang="en-US" altLang="zh-CN" dirty="0"/>
              <a:t>as a FL method.</a:t>
            </a:r>
            <a:endParaRPr lang="zh-CN" altLang="en-US" dirty="0"/>
          </a:p>
        </p:txBody>
      </p:sp>
    </p:spTree>
    <p:extLst>
      <p:ext uri="{BB962C8B-B14F-4D97-AF65-F5344CB8AC3E}">
        <p14:creationId xmlns:p14="http://schemas.microsoft.com/office/powerpoint/2010/main" val="147654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合 168">
            <a:extLst>
              <a:ext uri="{FF2B5EF4-FFF2-40B4-BE49-F238E27FC236}">
                <a16:creationId xmlns:a16="http://schemas.microsoft.com/office/drawing/2014/main" id="{FF572E3B-1F17-4C61-966B-66FC7A18D4C1}"/>
              </a:ext>
            </a:extLst>
          </p:cNvPr>
          <p:cNvGrpSpPr/>
          <p:nvPr/>
        </p:nvGrpSpPr>
        <p:grpSpPr>
          <a:xfrm>
            <a:off x="4990007" y="3812685"/>
            <a:ext cx="2244795" cy="607224"/>
            <a:chOff x="7620127" y="2931272"/>
            <a:chExt cx="2244795" cy="607224"/>
          </a:xfrm>
        </p:grpSpPr>
        <p:sp>
          <p:nvSpPr>
            <p:cNvPr id="15" name="文本框 14">
              <a:extLst>
                <a:ext uri="{FF2B5EF4-FFF2-40B4-BE49-F238E27FC236}">
                  <a16:creationId xmlns:a16="http://schemas.microsoft.com/office/drawing/2014/main" id="{FA45DDCC-D14F-4A48-9343-50A7BA083C86}"/>
                </a:ext>
              </a:extLst>
            </p:cNvPr>
            <p:cNvSpPr txBox="1"/>
            <p:nvPr/>
          </p:nvSpPr>
          <p:spPr>
            <a:xfrm>
              <a:off x="8449150" y="2972376"/>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系统概览</a:t>
              </a:r>
            </a:p>
          </p:txBody>
        </p:sp>
        <p:sp>
          <p:nvSpPr>
            <p:cNvPr id="162" name="椭圆 161">
              <a:extLst>
                <a:ext uri="{FF2B5EF4-FFF2-40B4-BE49-F238E27FC236}">
                  <a16:creationId xmlns:a16="http://schemas.microsoft.com/office/drawing/2014/main" id="{D9CB9188-0BFB-428B-A244-E7D0BC777416}"/>
                </a:ext>
              </a:extLst>
            </p:cNvPr>
            <p:cNvSpPr/>
            <p:nvPr/>
          </p:nvSpPr>
          <p:spPr>
            <a:xfrm>
              <a:off x="7620127"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68" name="组合 167">
            <a:extLst>
              <a:ext uri="{FF2B5EF4-FFF2-40B4-BE49-F238E27FC236}">
                <a16:creationId xmlns:a16="http://schemas.microsoft.com/office/drawing/2014/main" id="{7741F2B9-F18C-406E-B5DA-8E91BC9A8131}"/>
              </a:ext>
            </a:extLst>
          </p:cNvPr>
          <p:cNvGrpSpPr/>
          <p:nvPr/>
        </p:nvGrpSpPr>
        <p:grpSpPr>
          <a:xfrm>
            <a:off x="4990007" y="5876392"/>
            <a:ext cx="2244795" cy="607224"/>
            <a:chOff x="7620127" y="4034410"/>
            <a:chExt cx="2244795" cy="607224"/>
          </a:xfrm>
        </p:grpSpPr>
        <p:sp>
          <p:nvSpPr>
            <p:cNvPr id="17" name="文本框 16">
              <a:extLst>
                <a:ext uri="{FF2B5EF4-FFF2-40B4-BE49-F238E27FC236}">
                  <a16:creationId xmlns:a16="http://schemas.microsoft.com/office/drawing/2014/main" id="{3E813EBE-D312-41D1-8DDA-77112A198B92}"/>
                </a:ext>
              </a:extLst>
            </p:cNvPr>
            <p:cNvSpPr txBox="1"/>
            <p:nvPr/>
          </p:nvSpPr>
          <p:spPr>
            <a:xfrm>
              <a:off x="8449150" y="4075514"/>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总结思考</a:t>
              </a:r>
            </a:p>
          </p:txBody>
        </p:sp>
        <p:sp>
          <p:nvSpPr>
            <p:cNvPr id="163" name="椭圆 162">
              <a:extLst>
                <a:ext uri="{FF2B5EF4-FFF2-40B4-BE49-F238E27FC236}">
                  <a16:creationId xmlns:a16="http://schemas.microsoft.com/office/drawing/2014/main" id="{23C4B180-9F8F-4232-A654-CF0B0D8811A4}"/>
                </a:ext>
              </a:extLst>
            </p:cNvPr>
            <p:cNvSpPr/>
            <p:nvPr/>
          </p:nvSpPr>
          <p:spPr>
            <a:xfrm>
              <a:off x="7620127"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167" name="组合 166">
            <a:extLst>
              <a:ext uri="{FF2B5EF4-FFF2-40B4-BE49-F238E27FC236}">
                <a16:creationId xmlns:a16="http://schemas.microsoft.com/office/drawing/2014/main" id="{2AF1C854-0BC3-4983-AAEB-AD082C0AF161}"/>
              </a:ext>
            </a:extLst>
          </p:cNvPr>
          <p:cNvGrpSpPr/>
          <p:nvPr/>
        </p:nvGrpSpPr>
        <p:grpSpPr>
          <a:xfrm>
            <a:off x="4990007" y="4844538"/>
            <a:ext cx="2263155" cy="607224"/>
            <a:chOff x="7620127" y="5100684"/>
            <a:chExt cx="2263155" cy="607224"/>
          </a:xfrm>
        </p:grpSpPr>
        <p:sp>
          <p:nvSpPr>
            <p:cNvPr id="24" name="文本框 23">
              <a:extLst>
                <a:ext uri="{FF2B5EF4-FFF2-40B4-BE49-F238E27FC236}">
                  <a16:creationId xmlns:a16="http://schemas.microsoft.com/office/drawing/2014/main" id="{170D1A4C-FD12-4646-9C4C-F4751A2E7A3E}"/>
                </a:ext>
              </a:extLst>
            </p:cNvPr>
            <p:cNvSpPr txBox="1"/>
            <p:nvPr/>
          </p:nvSpPr>
          <p:spPr>
            <a:xfrm>
              <a:off x="8467510" y="5141788"/>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实验分析</a:t>
              </a:r>
            </a:p>
          </p:txBody>
        </p:sp>
        <p:sp>
          <p:nvSpPr>
            <p:cNvPr id="164" name="椭圆 163">
              <a:extLst>
                <a:ext uri="{FF2B5EF4-FFF2-40B4-BE49-F238E27FC236}">
                  <a16:creationId xmlns:a16="http://schemas.microsoft.com/office/drawing/2014/main" id="{177A8758-4235-470B-B01F-C54D1316EC70}"/>
                </a:ext>
              </a:extLst>
            </p:cNvPr>
            <p:cNvSpPr/>
            <p:nvPr/>
          </p:nvSpPr>
          <p:spPr>
            <a:xfrm>
              <a:off x="7620127"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172" name="组合 171">
            <a:extLst>
              <a:ext uri="{FF2B5EF4-FFF2-40B4-BE49-F238E27FC236}">
                <a16:creationId xmlns:a16="http://schemas.microsoft.com/office/drawing/2014/main" id="{F501A4E8-410B-45E6-9366-DC087871D60E}"/>
              </a:ext>
            </a:extLst>
          </p:cNvPr>
          <p:cNvGrpSpPr/>
          <p:nvPr/>
        </p:nvGrpSpPr>
        <p:grpSpPr>
          <a:xfrm>
            <a:off x="4990007" y="2821775"/>
            <a:ext cx="2277604" cy="607224"/>
            <a:chOff x="2079704" y="5100684"/>
            <a:chExt cx="2277604" cy="607224"/>
          </a:xfrm>
        </p:grpSpPr>
        <p:sp>
          <p:nvSpPr>
            <p:cNvPr id="18" name="文本框 17">
              <a:extLst>
                <a:ext uri="{FF2B5EF4-FFF2-40B4-BE49-F238E27FC236}">
                  <a16:creationId xmlns:a16="http://schemas.microsoft.com/office/drawing/2014/main" id="{EFDD37CC-BB39-41C1-8D66-5EA191F8929C}"/>
                </a:ext>
              </a:extLst>
            </p:cNvPr>
            <p:cNvSpPr txBox="1"/>
            <p:nvPr/>
          </p:nvSpPr>
          <p:spPr>
            <a:xfrm>
              <a:off x="2941536" y="5141788"/>
              <a:ext cx="1415772" cy="525657"/>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背景介绍</a:t>
              </a:r>
            </a:p>
          </p:txBody>
        </p:sp>
        <p:sp>
          <p:nvSpPr>
            <p:cNvPr id="165" name="椭圆 164">
              <a:extLst>
                <a:ext uri="{FF2B5EF4-FFF2-40B4-BE49-F238E27FC236}">
                  <a16:creationId xmlns:a16="http://schemas.microsoft.com/office/drawing/2014/main" id="{D7A9DE7B-D7FB-40FF-A7D2-22ADD96D1210}"/>
                </a:ext>
              </a:extLst>
            </p:cNvPr>
            <p:cNvSpPr/>
            <p:nvPr/>
          </p:nvSpPr>
          <p:spPr>
            <a:xfrm>
              <a:off x="2079704"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spTree>
    <p:extLst>
      <p:ext uri="{BB962C8B-B14F-4D97-AF65-F5344CB8AC3E}">
        <p14:creationId xmlns:p14="http://schemas.microsoft.com/office/powerpoint/2010/main" val="6739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E876EA-7D63-44AE-B250-C3E09AAB2913}"/>
              </a:ext>
            </a:extLst>
          </p:cNvPr>
          <p:cNvSpPr>
            <a:spLocks noGrp="1"/>
          </p:cNvSpPr>
          <p:nvPr>
            <p:ph type="sldNum" sz="quarter" idx="12"/>
          </p:nvPr>
        </p:nvSpPr>
        <p:spPr/>
        <p:txBody>
          <a:bodyPr/>
          <a:lstStyle/>
          <a:p>
            <a:fld id="{2515AB8F-1C56-49E9-90C8-78D22B0C1B97}" type="slidenum">
              <a:rPr lang="zh-CN" altLang="en-US" smtClean="0"/>
              <a:pPr/>
              <a:t>20</a:t>
            </a:fld>
            <a:endParaRPr lang="zh-CN" altLang="en-US" dirty="0"/>
          </a:p>
        </p:txBody>
      </p:sp>
      <p:sp>
        <p:nvSpPr>
          <p:cNvPr id="3" name="标题 2">
            <a:extLst>
              <a:ext uri="{FF2B5EF4-FFF2-40B4-BE49-F238E27FC236}">
                <a16:creationId xmlns:a16="http://schemas.microsoft.com/office/drawing/2014/main" id="{EE66D87C-9E86-4DC1-801A-EE07D464086A}"/>
              </a:ext>
            </a:extLst>
          </p:cNvPr>
          <p:cNvSpPr>
            <a:spLocks noGrp="1"/>
          </p:cNvSpPr>
          <p:nvPr>
            <p:ph type="title"/>
          </p:nvPr>
        </p:nvSpPr>
        <p:spPr/>
        <p:txBody>
          <a:bodyPr/>
          <a:lstStyle/>
          <a:p>
            <a:r>
              <a:rPr lang="zh-CN" altLang="en-US" dirty="0"/>
              <a:t>联邦它</a:t>
            </a:r>
          </a:p>
        </p:txBody>
      </p:sp>
      <p:pic>
        <p:nvPicPr>
          <p:cNvPr id="5" name="图片 4">
            <a:extLst>
              <a:ext uri="{FF2B5EF4-FFF2-40B4-BE49-F238E27FC236}">
                <a16:creationId xmlns:a16="http://schemas.microsoft.com/office/drawing/2014/main" id="{EF6A194B-08A1-4C70-850E-77DD1FE4B812}"/>
              </a:ext>
            </a:extLst>
          </p:cNvPr>
          <p:cNvPicPr>
            <a:picLocks noChangeAspect="1"/>
          </p:cNvPicPr>
          <p:nvPr/>
        </p:nvPicPr>
        <p:blipFill>
          <a:blip r:embed="rId3"/>
          <a:stretch>
            <a:fillRect/>
          </a:stretch>
        </p:blipFill>
        <p:spPr>
          <a:xfrm>
            <a:off x="2694029" y="136526"/>
            <a:ext cx="6803941" cy="790864"/>
          </a:xfrm>
          <a:prstGeom prst="rect">
            <a:avLst/>
          </a:prstGeom>
        </p:spPr>
      </p:pic>
      <p:pic>
        <p:nvPicPr>
          <p:cNvPr id="9" name="图片 8">
            <a:extLst>
              <a:ext uri="{FF2B5EF4-FFF2-40B4-BE49-F238E27FC236}">
                <a16:creationId xmlns:a16="http://schemas.microsoft.com/office/drawing/2014/main" id="{092659F4-5F42-4F73-8BBD-9D606D68DA8A}"/>
              </a:ext>
            </a:extLst>
          </p:cNvPr>
          <p:cNvPicPr>
            <a:picLocks noChangeAspect="1"/>
          </p:cNvPicPr>
          <p:nvPr/>
        </p:nvPicPr>
        <p:blipFill>
          <a:blip r:embed="rId4"/>
          <a:stretch>
            <a:fillRect/>
          </a:stretch>
        </p:blipFill>
        <p:spPr>
          <a:xfrm>
            <a:off x="208588" y="1153181"/>
            <a:ext cx="4549593" cy="3124851"/>
          </a:xfrm>
          <a:prstGeom prst="rect">
            <a:avLst/>
          </a:prstGeom>
        </p:spPr>
      </p:pic>
      <p:pic>
        <p:nvPicPr>
          <p:cNvPr id="11" name="图片 10">
            <a:extLst>
              <a:ext uri="{FF2B5EF4-FFF2-40B4-BE49-F238E27FC236}">
                <a16:creationId xmlns:a16="http://schemas.microsoft.com/office/drawing/2014/main" id="{B91D17CA-6F99-4039-A684-A255FC050716}"/>
              </a:ext>
            </a:extLst>
          </p:cNvPr>
          <p:cNvPicPr>
            <a:picLocks noChangeAspect="1"/>
          </p:cNvPicPr>
          <p:nvPr/>
        </p:nvPicPr>
        <p:blipFill rotWithShape="1">
          <a:blip r:embed="rId5"/>
          <a:srcRect t="1662"/>
          <a:stretch/>
        </p:blipFill>
        <p:spPr>
          <a:xfrm>
            <a:off x="5021447" y="1035173"/>
            <a:ext cx="2412374" cy="4031300"/>
          </a:xfrm>
          <a:prstGeom prst="rect">
            <a:avLst/>
          </a:prstGeom>
        </p:spPr>
      </p:pic>
      <p:pic>
        <p:nvPicPr>
          <p:cNvPr id="13" name="图片 12">
            <a:extLst>
              <a:ext uri="{FF2B5EF4-FFF2-40B4-BE49-F238E27FC236}">
                <a16:creationId xmlns:a16="http://schemas.microsoft.com/office/drawing/2014/main" id="{F951A7F6-851F-4140-B980-381958D4C702}"/>
              </a:ext>
            </a:extLst>
          </p:cNvPr>
          <p:cNvPicPr>
            <a:picLocks noChangeAspect="1"/>
          </p:cNvPicPr>
          <p:nvPr/>
        </p:nvPicPr>
        <p:blipFill rotWithShape="1">
          <a:blip r:embed="rId6"/>
          <a:srcRect l="717" t="1301" r="1"/>
          <a:stretch/>
        </p:blipFill>
        <p:spPr>
          <a:xfrm>
            <a:off x="8765349" y="1096140"/>
            <a:ext cx="2563803" cy="3978864"/>
          </a:xfrm>
          <a:prstGeom prst="rect">
            <a:avLst/>
          </a:prstGeom>
        </p:spPr>
      </p:pic>
      <p:sp>
        <p:nvSpPr>
          <p:cNvPr id="17" name="Rectangle 2">
            <a:extLst>
              <a:ext uri="{FF2B5EF4-FFF2-40B4-BE49-F238E27FC236}">
                <a16:creationId xmlns:a16="http://schemas.microsoft.com/office/drawing/2014/main" id="{2BA837B6-C0AB-4C44-AA7F-A689DF8CB85E}"/>
              </a:ext>
            </a:extLst>
          </p:cNvPr>
          <p:cNvSpPr>
            <a:spLocks noChangeArrowheads="1"/>
          </p:cNvSpPr>
          <p:nvPr/>
        </p:nvSpPr>
        <p:spPr bwMode="auto">
          <a:xfrm>
            <a:off x="4769469" y="5039204"/>
            <a:ext cx="32335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sz="2400" dirty="0">
                <a:solidFill>
                  <a:srgbClr val="000000"/>
                </a:solidFill>
                <a:latin typeface="Arial Unicode MS"/>
              </a:rPr>
              <a:t>用户：</a:t>
            </a:r>
            <a:r>
              <a:rPr lang="zh-CN" altLang="zh-CN" sz="2400" b="1" dirty="0">
                <a:solidFill>
                  <a:srgbClr val="FF0000"/>
                </a:solidFill>
                <a:latin typeface="Arial Unicode MS"/>
              </a:rPr>
              <a:t>UserID</a:t>
            </a:r>
            <a:r>
              <a:rPr lang="zh-CN" altLang="zh-CN" sz="2400" dirty="0">
                <a:solidFill>
                  <a:srgbClr val="000000"/>
                </a:solidFill>
                <a:latin typeface="Arial Unicode MS"/>
              </a:rPr>
              <a:t>::Gender::Age::Occupation::Zip-code </a:t>
            </a:r>
          </a:p>
        </p:txBody>
      </p:sp>
      <p:sp>
        <p:nvSpPr>
          <p:cNvPr id="19" name="Rectangle 3">
            <a:extLst>
              <a:ext uri="{FF2B5EF4-FFF2-40B4-BE49-F238E27FC236}">
                <a16:creationId xmlns:a16="http://schemas.microsoft.com/office/drawing/2014/main" id="{8C138075-2C8E-4D07-8948-8ACB67BBCD2D}"/>
              </a:ext>
            </a:extLst>
          </p:cNvPr>
          <p:cNvSpPr>
            <a:spLocks noChangeArrowheads="1"/>
          </p:cNvSpPr>
          <p:nvPr/>
        </p:nvSpPr>
        <p:spPr bwMode="auto">
          <a:xfrm>
            <a:off x="8486987" y="5093284"/>
            <a:ext cx="34964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zh-CN" altLang="en-US" sz="2400" dirty="0">
                <a:solidFill>
                  <a:srgbClr val="000000"/>
                </a:solidFill>
                <a:latin typeface="Arial Unicode MS"/>
              </a:rPr>
              <a:t>评价：</a:t>
            </a:r>
            <a:r>
              <a:rPr lang="zh-CN" altLang="zh-CN" sz="2400" b="1" dirty="0">
                <a:solidFill>
                  <a:srgbClr val="FF0000"/>
                </a:solidFill>
                <a:latin typeface="Arial Unicode MS"/>
              </a:rPr>
              <a:t>UserID</a:t>
            </a:r>
            <a:r>
              <a:rPr lang="zh-CN" altLang="zh-CN" sz="2400" dirty="0">
                <a:solidFill>
                  <a:srgbClr val="000000"/>
                </a:solidFill>
                <a:latin typeface="Arial Unicode MS"/>
              </a:rPr>
              <a:t>::</a:t>
            </a:r>
            <a:r>
              <a:rPr lang="zh-CN" altLang="zh-CN" sz="2400" b="1" dirty="0">
                <a:solidFill>
                  <a:srgbClr val="FF0000"/>
                </a:solidFill>
                <a:latin typeface="Arial Unicode MS"/>
              </a:rPr>
              <a:t>MovieID</a:t>
            </a:r>
            <a:r>
              <a:rPr lang="zh-CN" altLang="zh-CN" sz="2400" dirty="0">
                <a:solidFill>
                  <a:srgbClr val="000000"/>
                </a:solidFill>
                <a:latin typeface="Arial Unicode MS"/>
              </a:rPr>
              <a:t>::</a:t>
            </a:r>
            <a:r>
              <a:rPr lang="zh-CN" altLang="zh-CN" sz="2400" b="1" dirty="0">
                <a:solidFill>
                  <a:srgbClr val="FF0000"/>
                </a:solidFill>
                <a:latin typeface="Arial Unicode MS"/>
              </a:rPr>
              <a:t>Rating</a:t>
            </a:r>
            <a:r>
              <a:rPr lang="zh-CN" altLang="zh-CN" sz="2400" dirty="0">
                <a:solidFill>
                  <a:srgbClr val="000000"/>
                </a:solidFill>
                <a:latin typeface="Arial Unicode MS"/>
              </a:rPr>
              <a:t>::Timestamp </a:t>
            </a:r>
          </a:p>
        </p:txBody>
      </p:sp>
      <p:sp>
        <p:nvSpPr>
          <p:cNvPr id="21" name="Rectangle 4">
            <a:extLst>
              <a:ext uri="{FF2B5EF4-FFF2-40B4-BE49-F238E27FC236}">
                <a16:creationId xmlns:a16="http://schemas.microsoft.com/office/drawing/2014/main" id="{5542D6D2-64BB-4484-A6F1-FDA415A42311}"/>
              </a:ext>
            </a:extLst>
          </p:cNvPr>
          <p:cNvSpPr>
            <a:spLocks noChangeArrowheads="1"/>
          </p:cNvSpPr>
          <p:nvPr/>
        </p:nvSpPr>
        <p:spPr bwMode="auto">
          <a:xfrm>
            <a:off x="208588" y="4334020"/>
            <a:ext cx="3481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Arial Unicode MS"/>
              </a:rPr>
              <a:t>电影：</a:t>
            </a:r>
            <a:r>
              <a:rPr kumimoji="0" lang="zh-CN" altLang="zh-CN" sz="2400" b="1" i="0" u="none" strike="noStrike" cap="none" normalizeH="0" baseline="0" dirty="0">
                <a:ln>
                  <a:noFill/>
                </a:ln>
                <a:solidFill>
                  <a:srgbClr val="FF0000"/>
                </a:solidFill>
                <a:effectLst/>
                <a:latin typeface="Arial Unicode MS"/>
              </a:rPr>
              <a:t>MovieID</a:t>
            </a:r>
            <a:r>
              <a:rPr kumimoji="0" lang="zh-CN" altLang="zh-CN" sz="2400" b="0" i="0" u="none" strike="noStrike" cap="none" normalizeH="0" baseline="0" dirty="0">
                <a:ln>
                  <a:noFill/>
                </a:ln>
                <a:solidFill>
                  <a:srgbClr val="000000"/>
                </a:solidFill>
                <a:effectLst/>
                <a:latin typeface="Arial Unicode MS"/>
              </a:rPr>
              <a:t>::Title::Genres</a:t>
            </a:r>
            <a:r>
              <a:rPr kumimoji="0" lang="zh-CN" altLang="zh-CN" b="0" i="0" u="none" strike="noStrike" cap="none" normalizeH="0" baseline="0" dirty="0">
                <a:ln>
                  <a:noFill/>
                </a:ln>
                <a:solidFill>
                  <a:schemeClr val="tx1"/>
                </a:solidFill>
                <a:effectLst/>
              </a:rPr>
              <a:t> </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7290C8BC-0C64-4DB8-963F-0AFF3E21B639}"/>
              </a:ext>
            </a:extLst>
          </p:cNvPr>
          <p:cNvSpPr txBox="1"/>
          <p:nvPr/>
        </p:nvSpPr>
        <p:spPr>
          <a:xfrm>
            <a:off x="1704506" y="6391824"/>
            <a:ext cx="3993401"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[7] https://grouplens.org/datasets/movielens/1m/</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59918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par>
                                <p:cTn id="21" presetID="16" presetClass="entr" presetSubtype="2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E876EA-7D63-44AE-B250-C3E09AAB2913}"/>
              </a:ext>
            </a:extLst>
          </p:cNvPr>
          <p:cNvSpPr>
            <a:spLocks noGrp="1"/>
          </p:cNvSpPr>
          <p:nvPr>
            <p:ph type="sldNum" sz="quarter" idx="12"/>
          </p:nvPr>
        </p:nvSpPr>
        <p:spPr/>
        <p:txBody>
          <a:bodyPr/>
          <a:lstStyle/>
          <a:p>
            <a:fld id="{2515AB8F-1C56-49E9-90C8-78D22B0C1B97}" type="slidenum">
              <a:rPr lang="zh-CN" altLang="en-US" smtClean="0"/>
              <a:pPr/>
              <a:t>21</a:t>
            </a:fld>
            <a:endParaRPr lang="zh-CN" altLang="en-US" dirty="0"/>
          </a:p>
        </p:txBody>
      </p:sp>
      <p:sp>
        <p:nvSpPr>
          <p:cNvPr id="3" name="标题 2">
            <a:extLst>
              <a:ext uri="{FF2B5EF4-FFF2-40B4-BE49-F238E27FC236}">
                <a16:creationId xmlns:a16="http://schemas.microsoft.com/office/drawing/2014/main" id="{EE66D87C-9E86-4DC1-801A-EE07D464086A}"/>
              </a:ext>
            </a:extLst>
          </p:cNvPr>
          <p:cNvSpPr>
            <a:spLocks noGrp="1"/>
          </p:cNvSpPr>
          <p:nvPr>
            <p:ph type="title"/>
          </p:nvPr>
        </p:nvSpPr>
        <p:spPr/>
        <p:txBody>
          <a:bodyPr/>
          <a:lstStyle/>
          <a:p>
            <a:r>
              <a:rPr lang="zh-CN" altLang="en-US" dirty="0"/>
              <a:t>联邦它</a:t>
            </a:r>
          </a:p>
        </p:txBody>
      </p:sp>
      <p:pic>
        <p:nvPicPr>
          <p:cNvPr id="6" name="图片 5">
            <a:extLst>
              <a:ext uri="{FF2B5EF4-FFF2-40B4-BE49-F238E27FC236}">
                <a16:creationId xmlns:a16="http://schemas.microsoft.com/office/drawing/2014/main" id="{EE073531-59F3-4881-B880-AD1F6C887CF4}"/>
              </a:ext>
            </a:extLst>
          </p:cNvPr>
          <p:cNvPicPr>
            <a:picLocks noChangeAspect="1"/>
          </p:cNvPicPr>
          <p:nvPr/>
        </p:nvPicPr>
        <p:blipFill rotWithShape="1">
          <a:blip r:embed="rId2"/>
          <a:srcRect b="12405"/>
          <a:stretch/>
        </p:blipFill>
        <p:spPr>
          <a:xfrm>
            <a:off x="1866082" y="1076095"/>
            <a:ext cx="1758510" cy="3177541"/>
          </a:xfrm>
          <a:prstGeom prst="rect">
            <a:avLst/>
          </a:prstGeom>
        </p:spPr>
      </p:pic>
      <p:pic>
        <p:nvPicPr>
          <p:cNvPr id="8" name="图片 7">
            <a:extLst>
              <a:ext uri="{FF2B5EF4-FFF2-40B4-BE49-F238E27FC236}">
                <a16:creationId xmlns:a16="http://schemas.microsoft.com/office/drawing/2014/main" id="{8216724B-E26B-478D-A06A-BC23BD4D7179}"/>
              </a:ext>
            </a:extLst>
          </p:cNvPr>
          <p:cNvPicPr>
            <a:picLocks noChangeAspect="1"/>
          </p:cNvPicPr>
          <p:nvPr/>
        </p:nvPicPr>
        <p:blipFill rotWithShape="1">
          <a:blip r:embed="rId3"/>
          <a:srcRect b="21891"/>
          <a:stretch/>
        </p:blipFill>
        <p:spPr>
          <a:xfrm>
            <a:off x="5215598" y="1076095"/>
            <a:ext cx="1760803" cy="3177540"/>
          </a:xfrm>
          <a:prstGeom prst="rect">
            <a:avLst/>
          </a:prstGeom>
        </p:spPr>
      </p:pic>
      <p:pic>
        <p:nvPicPr>
          <p:cNvPr id="11" name="图片 10">
            <a:extLst>
              <a:ext uri="{FF2B5EF4-FFF2-40B4-BE49-F238E27FC236}">
                <a16:creationId xmlns:a16="http://schemas.microsoft.com/office/drawing/2014/main" id="{EEA1BB90-4DB2-4970-A856-FC97E1C0BFA4}"/>
              </a:ext>
            </a:extLst>
          </p:cNvPr>
          <p:cNvPicPr>
            <a:picLocks noChangeAspect="1"/>
          </p:cNvPicPr>
          <p:nvPr/>
        </p:nvPicPr>
        <p:blipFill>
          <a:blip r:embed="rId4"/>
          <a:stretch>
            <a:fillRect/>
          </a:stretch>
        </p:blipFill>
        <p:spPr>
          <a:xfrm>
            <a:off x="8380208" y="1061889"/>
            <a:ext cx="1758510" cy="3191746"/>
          </a:xfrm>
          <a:prstGeom prst="rect">
            <a:avLst/>
          </a:prstGeom>
        </p:spPr>
      </p:pic>
      <p:pic>
        <p:nvPicPr>
          <p:cNvPr id="7" name="图片 6">
            <a:extLst>
              <a:ext uri="{FF2B5EF4-FFF2-40B4-BE49-F238E27FC236}">
                <a16:creationId xmlns:a16="http://schemas.microsoft.com/office/drawing/2014/main" id="{1D7104E1-5AC7-42C8-8A96-F2D4A2BBFF2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75044" y="4769888"/>
            <a:ext cx="1140586" cy="1469655"/>
          </a:xfrm>
          <a:prstGeom prst="rect">
            <a:avLst/>
          </a:prstGeom>
        </p:spPr>
      </p:pic>
      <p:pic>
        <p:nvPicPr>
          <p:cNvPr id="9" name="图片 8">
            <a:extLst>
              <a:ext uri="{FF2B5EF4-FFF2-40B4-BE49-F238E27FC236}">
                <a16:creationId xmlns:a16="http://schemas.microsoft.com/office/drawing/2014/main" id="{28C51CAF-2197-41D2-8937-CE95E1613E7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409368" y="4769888"/>
            <a:ext cx="1243718" cy="1469656"/>
          </a:xfrm>
          <a:prstGeom prst="rect">
            <a:avLst/>
          </a:prstGeom>
        </p:spPr>
      </p:pic>
      <p:pic>
        <p:nvPicPr>
          <p:cNvPr id="10" name="图片 9">
            <a:extLst>
              <a:ext uri="{FF2B5EF4-FFF2-40B4-BE49-F238E27FC236}">
                <a16:creationId xmlns:a16="http://schemas.microsoft.com/office/drawing/2014/main" id="{41F7FEAC-1E81-41CE-B11E-D815FEB78D13}"/>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746825" y="4769888"/>
            <a:ext cx="1086160" cy="1469656"/>
          </a:xfrm>
          <a:prstGeom prst="rect">
            <a:avLst/>
          </a:prstGeom>
        </p:spPr>
      </p:pic>
      <p:sp>
        <p:nvSpPr>
          <p:cNvPr id="12" name="箭头: 虚尾 11">
            <a:extLst>
              <a:ext uri="{FF2B5EF4-FFF2-40B4-BE49-F238E27FC236}">
                <a16:creationId xmlns:a16="http://schemas.microsoft.com/office/drawing/2014/main" id="{0142EF44-06AE-4591-9209-88E2C03E1D64}"/>
              </a:ext>
            </a:extLst>
          </p:cNvPr>
          <p:cNvSpPr/>
          <p:nvPr/>
        </p:nvSpPr>
        <p:spPr>
          <a:xfrm rot="5400000">
            <a:off x="2456265" y="4331436"/>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箭头: 虚尾 13">
            <a:extLst>
              <a:ext uri="{FF2B5EF4-FFF2-40B4-BE49-F238E27FC236}">
                <a16:creationId xmlns:a16="http://schemas.microsoft.com/office/drawing/2014/main" id="{E69785AF-C18C-4263-A8B5-ED1D3114C8EF}"/>
              </a:ext>
            </a:extLst>
          </p:cNvPr>
          <p:cNvSpPr/>
          <p:nvPr/>
        </p:nvSpPr>
        <p:spPr>
          <a:xfrm rot="5400000">
            <a:off x="5742156" y="4331437"/>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箭头: 虚尾 14">
            <a:extLst>
              <a:ext uri="{FF2B5EF4-FFF2-40B4-BE49-F238E27FC236}">
                <a16:creationId xmlns:a16="http://schemas.microsoft.com/office/drawing/2014/main" id="{AF6CFB7A-9D7A-47CA-9C00-0F66F0A34DCA}"/>
              </a:ext>
            </a:extLst>
          </p:cNvPr>
          <p:cNvSpPr/>
          <p:nvPr/>
        </p:nvSpPr>
        <p:spPr>
          <a:xfrm rot="5400000">
            <a:off x="9001037" y="4332555"/>
            <a:ext cx="578143" cy="517336"/>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33970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9C0E76-9E4D-4CA6-B2A6-CA352D8A43F1}"/>
              </a:ext>
            </a:extLst>
          </p:cNvPr>
          <p:cNvSpPr>
            <a:spLocks noGrp="1"/>
          </p:cNvSpPr>
          <p:nvPr>
            <p:ph type="sldNum" sz="quarter" idx="12"/>
          </p:nvPr>
        </p:nvSpPr>
        <p:spPr/>
        <p:txBody>
          <a:bodyPr/>
          <a:lstStyle/>
          <a:p>
            <a:fld id="{2515AB8F-1C56-49E9-90C8-78D22B0C1B97}" type="slidenum">
              <a:rPr lang="zh-CN" altLang="en-US" smtClean="0"/>
              <a:pPr/>
              <a:t>22</a:t>
            </a:fld>
            <a:endParaRPr lang="zh-CN" altLang="en-US" dirty="0"/>
          </a:p>
        </p:txBody>
      </p:sp>
      <p:sp>
        <p:nvSpPr>
          <p:cNvPr id="3" name="标题 2">
            <a:extLst>
              <a:ext uri="{FF2B5EF4-FFF2-40B4-BE49-F238E27FC236}">
                <a16:creationId xmlns:a16="http://schemas.microsoft.com/office/drawing/2014/main" id="{04BA95C4-6EF9-49E6-9FE8-E444B48C5E88}"/>
              </a:ext>
            </a:extLst>
          </p:cNvPr>
          <p:cNvSpPr>
            <a:spLocks noGrp="1"/>
          </p:cNvSpPr>
          <p:nvPr>
            <p:ph type="title"/>
          </p:nvPr>
        </p:nvSpPr>
        <p:spPr/>
        <p:txBody>
          <a:bodyPr>
            <a:normAutofit fontScale="90000"/>
          </a:bodyPr>
          <a:lstStyle/>
          <a:p>
            <a:r>
              <a:rPr lang="en-US" altLang="zh-CN" dirty="0" err="1"/>
              <a:t>FedFast</a:t>
            </a:r>
            <a:r>
              <a:rPr lang="en-US" altLang="zh-CN" dirty="0"/>
              <a:t>: Extends Federated Averaging</a:t>
            </a:r>
            <a:endParaRPr lang="zh-CN" altLang="en-US" dirty="0"/>
          </a:p>
        </p:txBody>
      </p:sp>
      <p:pic>
        <p:nvPicPr>
          <p:cNvPr id="8" name="图片 7">
            <a:extLst>
              <a:ext uri="{FF2B5EF4-FFF2-40B4-BE49-F238E27FC236}">
                <a16:creationId xmlns:a16="http://schemas.microsoft.com/office/drawing/2014/main" id="{2C3FD028-3C36-459B-B2E8-59EF8E13F455}"/>
              </a:ext>
            </a:extLst>
          </p:cNvPr>
          <p:cNvPicPr>
            <a:picLocks noChangeAspect="1"/>
          </p:cNvPicPr>
          <p:nvPr/>
        </p:nvPicPr>
        <p:blipFill>
          <a:blip r:embed="rId2"/>
          <a:stretch>
            <a:fillRect/>
          </a:stretch>
        </p:blipFill>
        <p:spPr>
          <a:xfrm>
            <a:off x="0" y="1993180"/>
            <a:ext cx="12192000" cy="2871640"/>
          </a:xfrm>
          <a:prstGeom prst="rect">
            <a:avLst/>
          </a:prstGeom>
        </p:spPr>
      </p:pic>
    </p:spTree>
    <p:extLst>
      <p:ext uri="{BB962C8B-B14F-4D97-AF65-F5344CB8AC3E}">
        <p14:creationId xmlns:p14="http://schemas.microsoft.com/office/powerpoint/2010/main" val="324534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C572AE-EF61-44A2-AFF7-AF24C4D5AA4A}"/>
              </a:ext>
            </a:extLst>
          </p:cNvPr>
          <p:cNvSpPr>
            <a:spLocks noGrp="1"/>
          </p:cNvSpPr>
          <p:nvPr>
            <p:ph type="sldNum" sz="quarter" idx="12"/>
          </p:nvPr>
        </p:nvSpPr>
        <p:spPr/>
        <p:txBody>
          <a:bodyPr/>
          <a:lstStyle/>
          <a:p>
            <a:fld id="{2515AB8F-1C56-49E9-90C8-78D22B0C1B97}" type="slidenum">
              <a:rPr lang="zh-CN" altLang="en-US" smtClean="0"/>
              <a:pPr/>
              <a:t>23</a:t>
            </a:fld>
            <a:endParaRPr lang="zh-CN" altLang="en-US" dirty="0"/>
          </a:p>
        </p:txBody>
      </p:sp>
      <p:sp>
        <p:nvSpPr>
          <p:cNvPr id="3" name="标题 2">
            <a:extLst>
              <a:ext uri="{FF2B5EF4-FFF2-40B4-BE49-F238E27FC236}">
                <a16:creationId xmlns:a16="http://schemas.microsoft.com/office/drawing/2014/main" id="{0FD3499A-2100-4A16-BC86-3516084CE893}"/>
              </a:ext>
            </a:extLst>
          </p:cNvPr>
          <p:cNvSpPr>
            <a:spLocks noGrp="1"/>
          </p:cNvSpPr>
          <p:nvPr>
            <p:ph type="title"/>
          </p:nvPr>
        </p:nvSpPr>
        <p:spPr/>
        <p:txBody>
          <a:bodyPr/>
          <a:lstStyle/>
          <a:p>
            <a:r>
              <a:rPr lang="en-US" altLang="zh-CN" dirty="0" err="1"/>
              <a:t>ActvSAMP</a:t>
            </a:r>
            <a:r>
              <a:rPr lang="zh-CN" altLang="en-US" dirty="0"/>
              <a:t>：</a:t>
            </a:r>
            <a:r>
              <a:rPr lang="en-US" altLang="zh-CN" dirty="0"/>
              <a:t>clustering</a:t>
            </a:r>
            <a:endParaRPr lang="zh-CN" altLang="en-US" dirty="0"/>
          </a:p>
        </p:txBody>
      </p:sp>
      <p:sp>
        <p:nvSpPr>
          <p:cNvPr id="4" name="文本框 3">
            <a:extLst>
              <a:ext uri="{FF2B5EF4-FFF2-40B4-BE49-F238E27FC236}">
                <a16:creationId xmlns:a16="http://schemas.microsoft.com/office/drawing/2014/main" id="{C8941587-D880-4026-B42D-0F62EFFAC7CD}"/>
              </a:ext>
            </a:extLst>
          </p:cNvPr>
          <p:cNvSpPr txBox="1"/>
          <p:nvPr/>
        </p:nvSpPr>
        <p:spPr>
          <a:xfrm>
            <a:off x="416689" y="1076442"/>
            <a:ext cx="3390672"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联邦学习中很常见</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5" name="文本框 4">
            <a:extLst>
              <a:ext uri="{FF2B5EF4-FFF2-40B4-BE49-F238E27FC236}">
                <a16:creationId xmlns:a16="http://schemas.microsoft.com/office/drawing/2014/main" id="{DF59D763-5C1A-4362-8C45-9DBA129FEC2D}"/>
              </a:ext>
            </a:extLst>
          </p:cNvPr>
          <p:cNvSpPr txBox="1"/>
          <p:nvPr/>
        </p:nvSpPr>
        <p:spPr>
          <a:xfrm>
            <a:off x="740779" y="1673216"/>
            <a:ext cx="10648710" cy="923330"/>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[8] Wang H, Kaplan Z, </a:t>
            </a:r>
            <a:r>
              <a:rPr lang="en-US" altLang="zh-CN" b="0" i="0" dirty="0" err="1">
                <a:solidFill>
                  <a:srgbClr val="222222"/>
                </a:solidFill>
                <a:effectLst/>
                <a:latin typeface="Arial" panose="020B0604020202020204" pitchFamily="34" charset="0"/>
              </a:rPr>
              <a:t>Niu</a:t>
            </a:r>
            <a:r>
              <a:rPr lang="en-US" altLang="zh-CN" b="0" i="0" dirty="0">
                <a:solidFill>
                  <a:srgbClr val="222222"/>
                </a:solidFill>
                <a:effectLst/>
                <a:latin typeface="Arial" panose="020B0604020202020204" pitchFamily="34" charset="0"/>
              </a:rPr>
              <a:t> D, et al. Optimizing federated learning on non-</a:t>
            </a:r>
            <a:r>
              <a:rPr lang="en-US" altLang="zh-CN" b="0" i="0" dirty="0" err="1">
                <a:solidFill>
                  <a:srgbClr val="222222"/>
                </a:solidFill>
                <a:effectLst/>
                <a:latin typeface="Arial" panose="020B0604020202020204" pitchFamily="34" charset="0"/>
              </a:rPr>
              <a:t>iid</a:t>
            </a:r>
            <a:r>
              <a:rPr lang="en-US" altLang="zh-CN" b="0" i="0" dirty="0">
                <a:solidFill>
                  <a:srgbClr val="222222"/>
                </a:solidFill>
                <a:effectLst/>
                <a:latin typeface="Arial" panose="020B0604020202020204" pitchFamily="34" charset="0"/>
              </a:rPr>
              <a:t> data with reinforcement learning[C]//IEEE INFOCOM 2020-IEEE Conference on Computer Communications. IEEE, 2020: 1698-1707.</a:t>
            </a:r>
            <a:endParaRPr lang="zh-CN" altLang="en-US" dirty="0"/>
          </a:p>
        </p:txBody>
      </p:sp>
      <p:sp>
        <p:nvSpPr>
          <p:cNvPr id="6" name="文本框 5">
            <a:extLst>
              <a:ext uri="{FF2B5EF4-FFF2-40B4-BE49-F238E27FC236}">
                <a16:creationId xmlns:a16="http://schemas.microsoft.com/office/drawing/2014/main" id="{61CD316E-622D-462E-A0B4-8874974B6145}"/>
              </a:ext>
            </a:extLst>
          </p:cNvPr>
          <p:cNvSpPr txBox="1"/>
          <p:nvPr/>
        </p:nvSpPr>
        <p:spPr>
          <a:xfrm>
            <a:off x="740779" y="2508050"/>
            <a:ext cx="10648710" cy="646331"/>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[9] Chen C, Chen Z, Zhou Y, et al. </a:t>
            </a:r>
            <a:r>
              <a:rPr lang="en-US" altLang="zh-CN" b="0" i="0" dirty="0" err="1">
                <a:solidFill>
                  <a:srgbClr val="222222"/>
                </a:solidFill>
                <a:effectLst/>
                <a:latin typeface="Arial" panose="020B0604020202020204" pitchFamily="34" charset="0"/>
              </a:rPr>
              <a:t>FedCluster</a:t>
            </a:r>
            <a:r>
              <a:rPr lang="en-US" altLang="zh-CN" b="0" i="0" dirty="0">
                <a:solidFill>
                  <a:srgbClr val="222222"/>
                </a:solidFill>
                <a:effectLst/>
                <a:latin typeface="Arial" panose="020B0604020202020204" pitchFamily="34" charset="0"/>
              </a:rPr>
              <a:t>: Boosting the Convergence of Federated Learning via Cluster-Cycling[J].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arXiv:2009.10748, 2020.</a:t>
            </a:r>
            <a:endParaRPr lang="zh-CN" altLang="en-US" dirty="0"/>
          </a:p>
        </p:txBody>
      </p:sp>
      <p:sp>
        <p:nvSpPr>
          <p:cNvPr id="8" name="文本框 7">
            <a:extLst>
              <a:ext uri="{FF2B5EF4-FFF2-40B4-BE49-F238E27FC236}">
                <a16:creationId xmlns:a16="http://schemas.microsoft.com/office/drawing/2014/main" id="{7B3AAFE3-7245-4260-9777-CE5F278FB21E}"/>
              </a:ext>
            </a:extLst>
          </p:cNvPr>
          <p:cNvSpPr txBox="1"/>
          <p:nvPr/>
        </p:nvSpPr>
        <p:spPr>
          <a:xfrm>
            <a:off x="416689" y="3180011"/>
            <a:ext cx="4108817"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可用在推荐系统的理由</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3F07348B-BE13-4E30-B5BA-DFBB27DD02F8}"/>
              </a:ext>
            </a:extLst>
          </p:cNvPr>
          <p:cNvSpPr txBox="1"/>
          <p:nvPr/>
        </p:nvSpPr>
        <p:spPr>
          <a:xfrm>
            <a:off x="740778" y="3677989"/>
            <a:ext cx="2012089" cy="461665"/>
          </a:xfrm>
          <a:prstGeom prst="rect">
            <a:avLst/>
          </a:prstGeom>
          <a:noFill/>
        </p:spPr>
        <p:txBody>
          <a:bodyPr wrap="none" rtlCol="0">
            <a:spAutoFit/>
          </a:bodyPr>
          <a:lstStyle/>
          <a:p>
            <a:pPr marL="285750" indent="-285750">
              <a:buClr>
                <a:srgbClr val="C00000"/>
              </a:buClr>
              <a:buFont typeface="Wingdings" panose="05000000000000000000" pitchFamily="2" charset="2"/>
              <a:buChar char="ü"/>
            </a:pPr>
            <a:r>
              <a:rPr lang="zh-CN" altLang="en-US" sz="2400" dirty="0">
                <a:latin typeface="+mj-lt"/>
              </a:rPr>
              <a:t>推荐的基础</a:t>
            </a:r>
          </a:p>
        </p:txBody>
      </p:sp>
      <p:sp>
        <p:nvSpPr>
          <p:cNvPr id="11" name="文本框 10">
            <a:extLst>
              <a:ext uri="{FF2B5EF4-FFF2-40B4-BE49-F238E27FC236}">
                <a16:creationId xmlns:a16="http://schemas.microsoft.com/office/drawing/2014/main" id="{6827C071-802D-4880-94FC-F225AC93B6F6}"/>
              </a:ext>
            </a:extLst>
          </p:cNvPr>
          <p:cNvSpPr txBox="1"/>
          <p:nvPr/>
        </p:nvSpPr>
        <p:spPr>
          <a:xfrm>
            <a:off x="1091255" y="4107646"/>
            <a:ext cx="9013444" cy="753220"/>
          </a:xfrm>
          <a:prstGeom prst="rect">
            <a:avLst/>
          </a:prstGeom>
          <a:noFill/>
        </p:spPr>
        <p:txBody>
          <a:bodyPr wrap="square" rtlCol="0">
            <a:spAutoFit/>
          </a:bodyPr>
          <a:lstStyle/>
          <a:p>
            <a:pPr>
              <a:lnSpc>
                <a:spcPct val="125000"/>
              </a:lnSpc>
            </a:pPr>
            <a:r>
              <a:rPr lang="en-US" altLang="zh-CN" dirty="0"/>
              <a:t>It is not uncommon to find groups of clients that </a:t>
            </a:r>
            <a:r>
              <a:rPr lang="en-US" altLang="zh-CN" b="1" dirty="0">
                <a:solidFill>
                  <a:srgbClr val="FF0000"/>
                </a:solidFill>
              </a:rPr>
              <a:t>share similar characteristics</a:t>
            </a:r>
            <a:r>
              <a:rPr lang="en-US" altLang="zh-CN" dirty="0"/>
              <a:t>.</a:t>
            </a:r>
          </a:p>
          <a:p>
            <a:pPr>
              <a:lnSpc>
                <a:spcPct val="125000"/>
              </a:lnSpc>
            </a:pPr>
            <a:r>
              <a:rPr lang="en-US" altLang="zh-CN" dirty="0"/>
              <a:t>This knowledge </a:t>
            </a:r>
            <a:r>
              <a:rPr lang="en-US" altLang="zh-CN" b="1" dirty="0">
                <a:solidFill>
                  <a:srgbClr val="FF0000"/>
                </a:solidFill>
              </a:rPr>
              <a:t>guides</a:t>
            </a:r>
            <a:r>
              <a:rPr lang="en-US" altLang="zh-CN" dirty="0"/>
              <a:t> most recommendation algorithms.</a:t>
            </a:r>
            <a:endParaRPr lang="zh-CN" altLang="en-US" dirty="0"/>
          </a:p>
        </p:txBody>
      </p:sp>
      <p:sp>
        <p:nvSpPr>
          <p:cNvPr id="12" name="文本框 11">
            <a:extLst>
              <a:ext uri="{FF2B5EF4-FFF2-40B4-BE49-F238E27FC236}">
                <a16:creationId xmlns:a16="http://schemas.microsoft.com/office/drawing/2014/main" id="{A2622A77-38E3-4F60-AEB5-2E4A7F1D4408}"/>
              </a:ext>
            </a:extLst>
          </p:cNvPr>
          <p:cNvSpPr txBox="1"/>
          <p:nvPr/>
        </p:nvSpPr>
        <p:spPr>
          <a:xfrm>
            <a:off x="740778" y="4814367"/>
            <a:ext cx="2012089" cy="461665"/>
          </a:xfrm>
          <a:prstGeom prst="rect">
            <a:avLst/>
          </a:prstGeom>
          <a:noFill/>
        </p:spPr>
        <p:txBody>
          <a:bodyPr wrap="none" rtlCol="0">
            <a:spAutoFit/>
          </a:bodyPr>
          <a:lstStyle/>
          <a:p>
            <a:pPr marL="285750" indent="-285750">
              <a:buClr>
                <a:srgbClr val="C00000"/>
              </a:buClr>
              <a:buFont typeface="Wingdings" panose="05000000000000000000" pitchFamily="2" charset="2"/>
              <a:buChar char="ü"/>
            </a:pPr>
            <a:r>
              <a:rPr lang="zh-CN" altLang="en-US" sz="2400" dirty="0">
                <a:latin typeface="+mj-lt"/>
              </a:rPr>
              <a:t>相当于采样</a:t>
            </a:r>
          </a:p>
        </p:txBody>
      </p:sp>
      <p:sp>
        <p:nvSpPr>
          <p:cNvPr id="13" name="文本框 12">
            <a:extLst>
              <a:ext uri="{FF2B5EF4-FFF2-40B4-BE49-F238E27FC236}">
                <a16:creationId xmlns:a16="http://schemas.microsoft.com/office/drawing/2014/main" id="{22EAC991-D480-418F-A084-47577EE48BB5}"/>
              </a:ext>
            </a:extLst>
          </p:cNvPr>
          <p:cNvSpPr txBox="1"/>
          <p:nvPr/>
        </p:nvSpPr>
        <p:spPr>
          <a:xfrm>
            <a:off x="1091255" y="5174862"/>
            <a:ext cx="9129191" cy="1099468"/>
          </a:xfrm>
          <a:prstGeom prst="rect">
            <a:avLst/>
          </a:prstGeom>
          <a:noFill/>
        </p:spPr>
        <p:txBody>
          <a:bodyPr wrap="square" rtlCol="0">
            <a:spAutoFit/>
          </a:bodyPr>
          <a:lstStyle/>
          <a:p>
            <a:pPr>
              <a:lnSpc>
                <a:spcPct val="125000"/>
              </a:lnSpc>
            </a:pPr>
            <a:r>
              <a:rPr lang="en-US" altLang="zh-CN" dirty="0"/>
              <a:t>Recent works have demonstrated that </a:t>
            </a:r>
            <a:r>
              <a:rPr lang="en-US" altLang="zh-CN" b="1" dirty="0">
                <a:solidFill>
                  <a:srgbClr val="FF0000"/>
                </a:solidFill>
              </a:rPr>
              <a:t>effective sampling techniques </a:t>
            </a:r>
            <a:r>
              <a:rPr lang="en-US" altLang="zh-CN" dirty="0"/>
              <a:t>can significantly </a:t>
            </a:r>
            <a:r>
              <a:rPr lang="en-US" altLang="zh-CN" b="1" dirty="0">
                <a:solidFill>
                  <a:srgbClr val="FF0000"/>
                </a:solidFill>
              </a:rPr>
              <a:t>improve</a:t>
            </a:r>
            <a:r>
              <a:rPr lang="en-US" altLang="zh-CN" dirty="0"/>
              <a:t> the accuracy and training speed of classic and deep recommender systems.</a:t>
            </a:r>
            <a:endParaRPr lang="zh-CN" altLang="en-US" dirty="0"/>
          </a:p>
        </p:txBody>
      </p:sp>
    </p:spTree>
    <p:extLst>
      <p:ext uri="{BB962C8B-B14F-4D97-AF65-F5344CB8AC3E}">
        <p14:creationId xmlns:p14="http://schemas.microsoft.com/office/powerpoint/2010/main" val="191401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C572AE-EF61-44A2-AFF7-AF24C4D5AA4A}"/>
              </a:ext>
            </a:extLst>
          </p:cNvPr>
          <p:cNvSpPr>
            <a:spLocks noGrp="1"/>
          </p:cNvSpPr>
          <p:nvPr>
            <p:ph type="sldNum" sz="quarter" idx="12"/>
          </p:nvPr>
        </p:nvSpPr>
        <p:spPr/>
        <p:txBody>
          <a:bodyPr/>
          <a:lstStyle/>
          <a:p>
            <a:fld id="{2515AB8F-1C56-49E9-90C8-78D22B0C1B97}" type="slidenum">
              <a:rPr lang="zh-CN" altLang="en-US" smtClean="0"/>
              <a:pPr/>
              <a:t>24</a:t>
            </a:fld>
            <a:endParaRPr lang="zh-CN" altLang="en-US" dirty="0"/>
          </a:p>
        </p:txBody>
      </p:sp>
      <p:sp>
        <p:nvSpPr>
          <p:cNvPr id="3" name="标题 2">
            <a:extLst>
              <a:ext uri="{FF2B5EF4-FFF2-40B4-BE49-F238E27FC236}">
                <a16:creationId xmlns:a16="http://schemas.microsoft.com/office/drawing/2014/main" id="{0FD3499A-2100-4A16-BC86-3516084CE893}"/>
              </a:ext>
            </a:extLst>
          </p:cNvPr>
          <p:cNvSpPr>
            <a:spLocks noGrp="1"/>
          </p:cNvSpPr>
          <p:nvPr>
            <p:ph type="title"/>
          </p:nvPr>
        </p:nvSpPr>
        <p:spPr/>
        <p:txBody>
          <a:bodyPr/>
          <a:lstStyle/>
          <a:p>
            <a:r>
              <a:rPr lang="en-US" altLang="zh-CN" dirty="0" err="1"/>
              <a:t>ActvSAMP</a:t>
            </a:r>
            <a:r>
              <a:rPr lang="zh-CN" altLang="en-US" dirty="0"/>
              <a:t>：</a:t>
            </a:r>
            <a:r>
              <a:rPr lang="en-US" altLang="zh-CN" dirty="0"/>
              <a:t>clustering</a:t>
            </a:r>
            <a:endParaRPr lang="zh-CN" altLang="en-US" dirty="0"/>
          </a:p>
        </p:txBody>
      </p:sp>
      <p:sp>
        <p:nvSpPr>
          <p:cNvPr id="14" name="文本框 13">
            <a:extLst>
              <a:ext uri="{FF2B5EF4-FFF2-40B4-BE49-F238E27FC236}">
                <a16:creationId xmlns:a16="http://schemas.microsoft.com/office/drawing/2014/main" id="{5110D33D-F60E-4201-A6F0-A67031722CBA}"/>
              </a:ext>
            </a:extLst>
          </p:cNvPr>
          <p:cNvSpPr txBox="1"/>
          <p:nvPr/>
        </p:nvSpPr>
        <p:spPr>
          <a:xfrm>
            <a:off x="416689" y="1076442"/>
            <a:ext cx="235994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聚类的依据</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DC6B4948-14A8-4DAF-9585-D993C7DE756C}"/>
              </a:ext>
            </a:extLst>
          </p:cNvPr>
          <p:cNvSpPr txBox="1"/>
          <p:nvPr/>
        </p:nvSpPr>
        <p:spPr>
          <a:xfrm>
            <a:off x="740780" y="1599662"/>
            <a:ext cx="1088760"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zh-CN" altLang="en-US" sz="2400" dirty="0"/>
              <a:t>理想</a:t>
            </a:r>
          </a:p>
        </p:txBody>
      </p:sp>
      <p:sp>
        <p:nvSpPr>
          <p:cNvPr id="9" name="文本框 8">
            <a:extLst>
              <a:ext uri="{FF2B5EF4-FFF2-40B4-BE49-F238E27FC236}">
                <a16:creationId xmlns:a16="http://schemas.microsoft.com/office/drawing/2014/main" id="{AB080B13-8177-456B-862C-7D062C095460}"/>
              </a:ext>
            </a:extLst>
          </p:cNvPr>
          <p:cNvSpPr txBox="1"/>
          <p:nvPr/>
        </p:nvSpPr>
        <p:spPr>
          <a:xfrm>
            <a:off x="1091255" y="2061327"/>
            <a:ext cx="6102376" cy="369332"/>
          </a:xfrm>
          <a:prstGeom prst="rect">
            <a:avLst/>
          </a:prstGeom>
          <a:noFill/>
        </p:spPr>
        <p:txBody>
          <a:bodyPr wrap="none" rtlCol="0">
            <a:spAutoFit/>
          </a:bodyPr>
          <a:lstStyle/>
          <a:p>
            <a:r>
              <a:rPr lang="en-US" altLang="zh-CN" dirty="0"/>
              <a:t>privacy-preserving features (e.g. </a:t>
            </a:r>
            <a:r>
              <a:rPr lang="en-US" altLang="zh-CN" b="1" dirty="0">
                <a:solidFill>
                  <a:srgbClr val="FF0000"/>
                </a:solidFill>
              </a:rPr>
              <a:t>region, device type</a:t>
            </a:r>
            <a:r>
              <a:rPr lang="en-US" altLang="zh-CN" dirty="0"/>
              <a:t>)</a:t>
            </a:r>
            <a:endParaRPr lang="zh-CN" altLang="en-US" dirty="0"/>
          </a:p>
        </p:txBody>
      </p:sp>
      <p:sp>
        <p:nvSpPr>
          <p:cNvPr id="15" name="文本框 14">
            <a:extLst>
              <a:ext uri="{FF2B5EF4-FFF2-40B4-BE49-F238E27FC236}">
                <a16:creationId xmlns:a16="http://schemas.microsoft.com/office/drawing/2014/main" id="{A8DCA1A5-56B0-4527-8AD5-634277C81E23}"/>
              </a:ext>
            </a:extLst>
          </p:cNvPr>
          <p:cNvSpPr txBox="1"/>
          <p:nvPr/>
        </p:nvSpPr>
        <p:spPr>
          <a:xfrm>
            <a:off x="740780" y="2430659"/>
            <a:ext cx="1088760" cy="461665"/>
          </a:xfrm>
          <a:prstGeom prst="rect">
            <a:avLst/>
          </a:prstGeom>
          <a:noFill/>
        </p:spPr>
        <p:txBody>
          <a:bodyPr wrap="none" rtlCol="0">
            <a:spAutoFit/>
          </a:bodyPr>
          <a:lstStyle/>
          <a:p>
            <a:pPr marL="285750" indent="-285750">
              <a:buClr>
                <a:srgbClr val="7030A0"/>
              </a:buClr>
              <a:buFont typeface="Wingdings" panose="05000000000000000000" pitchFamily="2" charset="2"/>
              <a:buChar char="n"/>
            </a:pPr>
            <a:r>
              <a:rPr lang="zh-CN" altLang="en-US" sz="2400" dirty="0"/>
              <a:t>现实</a:t>
            </a:r>
          </a:p>
        </p:txBody>
      </p:sp>
      <p:sp>
        <p:nvSpPr>
          <p:cNvPr id="16" name="文本框 15">
            <a:extLst>
              <a:ext uri="{FF2B5EF4-FFF2-40B4-BE49-F238E27FC236}">
                <a16:creationId xmlns:a16="http://schemas.microsoft.com/office/drawing/2014/main" id="{5B30C620-A2B0-4850-97CA-6FCE5C367C90}"/>
              </a:ext>
            </a:extLst>
          </p:cNvPr>
          <p:cNvSpPr txBox="1"/>
          <p:nvPr/>
        </p:nvSpPr>
        <p:spPr>
          <a:xfrm>
            <a:off x="1091255" y="2892324"/>
            <a:ext cx="8225457" cy="369332"/>
          </a:xfrm>
          <a:prstGeom prst="rect">
            <a:avLst/>
          </a:prstGeom>
          <a:noFill/>
        </p:spPr>
        <p:txBody>
          <a:bodyPr wrap="none" rtlCol="0">
            <a:spAutoFit/>
          </a:bodyPr>
          <a:lstStyle/>
          <a:p>
            <a:r>
              <a:rPr lang="en-US" altLang="zh-CN" dirty="0"/>
              <a:t>a set of summary statistics (e.g. </a:t>
            </a:r>
            <a:r>
              <a:rPr lang="en-US" altLang="zh-CN" b="1" dirty="0">
                <a:solidFill>
                  <a:srgbClr val="FF0000"/>
                </a:solidFill>
              </a:rPr>
              <a:t>mean and entropy</a:t>
            </a:r>
            <a:r>
              <a:rPr lang="en-US" altLang="zh-CN" dirty="0"/>
              <a:t>) of their user profiles</a:t>
            </a:r>
            <a:endParaRPr lang="zh-CN" altLang="en-US" dirty="0"/>
          </a:p>
        </p:txBody>
      </p:sp>
      <p:sp>
        <p:nvSpPr>
          <p:cNvPr id="17" name="文本框 16">
            <a:extLst>
              <a:ext uri="{FF2B5EF4-FFF2-40B4-BE49-F238E27FC236}">
                <a16:creationId xmlns:a16="http://schemas.microsoft.com/office/drawing/2014/main" id="{9CE7C1EC-F299-4F7E-A94D-0DFC8B70334E}"/>
              </a:ext>
            </a:extLst>
          </p:cNvPr>
          <p:cNvSpPr txBox="1"/>
          <p:nvPr/>
        </p:nvSpPr>
        <p:spPr>
          <a:xfrm>
            <a:off x="416688" y="3400556"/>
            <a:ext cx="231345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聚类的算法</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18" name="文本框 17">
            <a:extLst>
              <a:ext uri="{FF2B5EF4-FFF2-40B4-BE49-F238E27FC236}">
                <a16:creationId xmlns:a16="http://schemas.microsoft.com/office/drawing/2014/main" id="{59B88D21-B4B5-40DC-8DF2-1B8769E80B31}"/>
              </a:ext>
            </a:extLst>
          </p:cNvPr>
          <p:cNvSpPr txBox="1"/>
          <p:nvPr/>
        </p:nvSpPr>
        <p:spPr>
          <a:xfrm>
            <a:off x="740780" y="3942710"/>
            <a:ext cx="5525680" cy="369332"/>
          </a:xfrm>
          <a:prstGeom prst="rect">
            <a:avLst/>
          </a:prstGeom>
          <a:noFill/>
        </p:spPr>
        <p:txBody>
          <a:bodyPr wrap="none" rtlCol="0">
            <a:spAutoFit/>
          </a:bodyPr>
          <a:lstStyle/>
          <a:p>
            <a:r>
              <a:rPr lang="en-US" altLang="zh-CN" b="1" dirty="0">
                <a:solidFill>
                  <a:srgbClr val="FF0000"/>
                </a:solidFill>
              </a:rPr>
              <a:t>k-means algorithm</a:t>
            </a:r>
            <a:r>
              <a:rPr lang="zh-CN" altLang="en-US" dirty="0"/>
              <a:t>，</a:t>
            </a:r>
            <a:r>
              <a:rPr lang="en-US" altLang="zh-CN" dirty="0"/>
              <a:t>Lloyd algorithm and so on</a:t>
            </a:r>
            <a:endParaRPr lang="zh-CN" altLang="en-US" dirty="0"/>
          </a:p>
        </p:txBody>
      </p:sp>
      <p:sp>
        <p:nvSpPr>
          <p:cNvPr id="19" name="文本框 18">
            <a:extLst>
              <a:ext uri="{FF2B5EF4-FFF2-40B4-BE49-F238E27FC236}">
                <a16:creationId xmlns:a16="http://schemas.microsoft.com/office/drawing/2014/main" id="{1D5942B5-F061-4760-A99C-3105302472C8}"/>
              </a:ext>
            </a:extLst>
          </p:cNvPr>
          <p:cNvSpPr txBox="1"/>
          <p:nvPr/>
        </p:nvSpPr>
        <p:spPr>
          <a:xfrm>
            <a:off x="416688" y="4479479"/>
            <a:ext cx="374974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聚类后的客户端选择</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20" name="文本框 19">
            <a:extLst>
              <a:ext uri="{FF2B5EF4-FFF2-40B4-BE49-F238E27FC236}">
                <a16:creationId xmlns:a16="http://schemas.microsoft.com/office/drawing/2014/main" id="{CBFF0511-ACD4-4B8F-A1D2-B2D798C1D7D7}"/>
              </a:ext>
            </a:extLst>
          </p:cNvPr>
          <p:cNvSpPr txBox="1"/>
          <p:nvPr/>
        </p:nvSpPr>
        <p:spPr>
          <a:xfrm>
            <a:off x="740780" y="5032681"/>
            <a:ext cx="8518683" cy="777457"/>
          </a:xfrm>
          <a:prstGeom prst="rect">
            <a:avLst/>
          </a:prstGeom>
          <a:noFill/>
        </p:spPr>
        <p:txBody>
          <a:bodyPr wrap="square" rtlCol="0">
            <a:spAutoFit/>
          </a:bodyPr>
          <a:lstStyle/>
          <a:p>
            <a:pPr>
              <a:lnSpc>
                <a:spcPct val="130000"/>
              </a:lnSpc>
            </a:pPr>
            <a:r>
              <a:rPr lang="en-US" altLang="zh-CN" dirty="0"/>
              <a:t>Then </a:t>
            </a:r>
            <a:r>
              <a:rPr lang="en-US" altLang="zh-CN" dirty="0" err="1"/>
              <a:t>ActvSAMP</a:t>
            </a:r>
            <a:r>
              <a:rPr lang="zh-CN" altLang="en-US" dirty="0"/>
              <a:t>，</a:t>
            </a:r>
            <a:r>
              <a:rPr lang="en-US" altLang="zh-CN" b="1" dirty="0">
                <a:solidFill>
                  <a:srgbClr val="FF0000"/>
                </a:solidFill>
              </a:rPr>
              <a:t>randomly</a:t>
            </a:r>
            <a:r>
              <a:rPr lang="en-US" altLang="zh-CN" dirty="0"/>
              <a:t> samples one client per cluster </a:t>
            </a:r>
            <a:r>
              <a:rPr lang="en-US" altLang="zh-CN" b="1" dirty="0">
                <a:solidFill>
                  <a:srgbClr val="FF0000"/>
                </a:solidFill>
              </a:rPr>
              <a:t>in a round-robin manner </a:t>
            </a:r>
            <a:r>
              <a:rPr lang="en-US" altLang="zh-CN" dirty="0"/>
              <a:t>until there are enough clients in the sampling set.</a:t>
            </a:r>
            <a:endParaRPr lang="zh-CN" altLang="en-US" dirty="0"/>
          </a:p>
        </p:txBody>
      </p:sp>
    </p:spTree>
    <p:extLst>
      <p:ext uri="{BB962C8B-B14F-4D97-AF65-F5344CB8AC3E}">
        <p14:creationId xmlns:p14="http://schemas.microsoft.com/office/powerpoint/2010/main" val="422618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9" grpId="0"/>
      <p:bldP spid="15" grpId="0"/>
      <p:bldP spid="16" grpId="0"/>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6ECAE3-CB46-458D-A95B-F079065665B1}"/>
              </a:ext>
            </a:extLst>
          </p:cNvPr>
          <p:cNvSpPr>
            <a:spLocks noGrp="1"/>
          </p:cNvSpPr>
          <p:nvPr>
            <p:ph type="sldNum" sz="quarter" idx="12"/>
          </p:nvPr>
        </p:nvSpPr>
        <p:spPr/>
        <p:txBody>
          <a:bodyPr/>
          <a:lstStyle/>
          <a:p>
            <a:fld id="{2515AB8F-1C56-49E9-90C8-78D22B0C1B97}" type="slidenum">
              <a:rPr lang="zh-CN" altLang="en-US" smtClean="0"/>
              <a:pPr/>
              <a:t>25</a:t>
            </a:fld>
            <a:endParaRPr lang="zh-CN" altLang="en-US" dirty="0"/>
          </a:p>
        </p:txBody>
      </p:sp>
      <p:sp>
        <p:nvSpPr>
          <p:cNvPr id="3" name="标题 2">
            <a:extLst>
              <a:ext uri="{FF2B5EF4-FFF2-40B4-BE49-F238E27FC236}">
                <a16:creationId xmlns:a16="http://schemas.microsoft.com/office/drawing/2014/main" id="{F78C1AF7-4A0B-4238-9373-33423335A424}"/>
              </a:ext>
            </a:extLst>
          </p:cNvPr>
          <p:cNvSpPr>
            <a:spLocks noGrp="1"/>
          </p:cNvSpPr>
          <p:nvPr>
            <p:ph type="title"/>
          </p:nvPr>
        </p:nvSpPr>
        <p:spPr/>
        <p:txBody>
          <a:bodyPr/>
          <a:lstStyle/>
          <a:p>
            <a:r>
              <a:rPr lang="en-US" altLang="zh-CN" dirty="0" err="1"/>
              <a:t>ActvAGG</a:t>
            </a:r>
            <a:endParaRPr lang="zh-CN" altLang="en-US" dirty="0"/>
          </a:p>
        </p:txBody>
      </p:sp>
      <p:sp>
        <p:nvSpPr>
          <p:cNvPr id="4" name="文本框 3">
            <a:extLst>
              <a:ext uri="{FF2B5EF4-FFF2-40B4-BE49-F238E27FC236}">
                <a16:creationId xmlns:a16="http://schemas.microsoft.com/office/drawing/2014/main" id="{7C03E248-1FF8-415F-815E-7B293C121EC4}"/>
              </a:ext>
            </a:extLst>
          </p:cNvPr>
          <p:cNvSpPr txBox="1"/>
          <p:nvPr/>
        </p:nvSpPr>
        <p:spPr>
          <a:xfrm>
            <a:off x="671332" y="1319513"/>
            <a:ext cx="1921552"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dirty="0" err="1"/>
              <a:t>FedAvg</a:t>
            </a:r>
            <a:endParaRPr lang="zh-CN" altLang="en-US" sz="2800" dirty="0"/>
          </a:p>
        </p:txBody>
      </p:sp>
      <p:pic>
        <p:nvPicPr>
          <p:cNvPr id="6" name="图片 5">
            <a:extLst>
              <a:ext uri="{FF2B5EF4-FFF2-40B4-BE49-F238E27FC236}">
                <a16:creationId xmlns:a16="http://schemas.microsoft.com/office/drawing/2014/main" id="{964E130F-B612-466D-A9F0-C98B27A582B9}"/>
              </a:ext>
            </a:extLst>
          </p:cNvPr>
          <p:cNvPicPr>
            <a:picLocks noChangeAspect="1"/>
          </p:cNvPicPr>
          <p:nvPr/>
        </p:nvPicPr>
        <p:blipFill>
          <a:blip r:embed="rId2"/>
          <a:stretch>
            <a:fillRect/>
          </a:stretch>
        </p:blipFill>
        <p:spPr>
          <a:xfrm>
            <a:off x="3443825" y="1145572"/>
            <a:ext cx="5303000" cy="1000783"/>
          </a:xfrm>
          <a:prstGeom prst="rect">
            <a:avLst/>
          </a:prstGeom>
        </p:spPr>
      </p:pic>
      <p:sp>
        <p:nvSpPr>
          <p:cNvPr id="7" name="文本框 6">
            <a:extLst>
              <a:ext uri="{FF2B5EF4-FFF2-40B4-BE49-F238E27FC236}">
                <a16:creationId xmlns:a16="http://schemas.microsoft.com/office/drawing/2014/main" id="{F2A05485-E0FE-4663-951E-A5DC7E0B59F5}"/>
              </a:ext>
            </a:extLst>
          </p:cNvPr>
          <p:cNvSpPr txBox="1"/>
          <p:nvPr/>
        </p:nvSpPr>
        <p:spPr>
          <a:xfrm>
            <a:off x="671332" y="2733555"/>
            <a:ext cx="2175339"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 </a:t>
            </a:r>
            <a:r>
              <a:rPr lang="en-US" altLang="zh-CN" sz="2800" dirty="0" err="1"/>
              <a:t>ActvAGG</a:t>
            </a:r>
            <a:endParaRPr lang="zh-CN" altLang="en-US" sz="2800" dirty="0"/>
          </a:p>
        </p:txBody>
      </p:sp>
      <p:pic>
        <p:nvPicPr>
          <p:cNvPr id="9" name="图片 8">
            <a:extLst>
              <a:ext uri="{FF2B5EF4-FFF2-40B4-BE49-F238E27FC236}">
                <a16:creationId xmlns:a16="http://schemas.microsoft.com/office/drawing/2014/main" id="{D6577E7C-E2D6-49C3-971E-F02A4CD9705E}"/>
              </a:ext>
            </a:extLst>
          </p:cNvPr>
          <p:cNvPicPr>
            <a:picLocks noChangeAspect="1"/>
          </p:cNvPicPr>
          <p:nvPr/>
        </p:nvPicPr>
        <p:blipFill>
          <a:blip r:embed="rId3"/>
          <a:stretch>
            <a:fillRect/>
          </a:stretch>
        </p:blipFill>
        <p:spPr>
          <a:xfrm>
            <a:off x="3443825" y="2437042"/>
            <a:ext cx="3858721" cy="4420958"/>
          </a:xfrm>
          <a:prstGeom prst="rect">
            <a:avLst/>
          </a:prstGeom>
        </p:spPr>
      </p:pic>
    </p:spTree>
    <p:extLst>
      <p:ext uri="{BB962C8B-B14F-4D97-AF65-F5344CB8AC3E}">
        <p14:creationId xmlns:p14="http://schemas.microsoft.com/office/powerpoint/2010/main" val="30926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2FB1-AC8E-476D-96F1-90B88D2EEDE2}"/>
              </a:ext>
            </a:extLst>
          </p:cNvPr>
          <p:cNvSpPr>
            <a:spLocks noGrp="1"/>
          </p:cNvSpPr>
          <p:nvPr>
            <p:ph type="sldNum" sz="quarter" idx="12"/>
          </p:nvPr>
        </p:nvSpPr>
        <p:spPr/>
        <p:txBody>
          <a:bodyPr/>
          <a:lstStyle/>
          <a:p>
            <a:fld id="{2515AB8F-1C56-49E9-90C8-78D22B0C1B97}" type="slidenum">
              <a:rPr lang="zh-CN" altLang="en-US" smtClean="0"/>
              <a:pPr/>
              <a:t>26</a:t>
            </a:fld>
            <a:endParaRPr lang="zh-CN" altLang="en-US" dirty="0"/>
          </a:p>
        </p:txBody>
      </p:sp>
      <p:sp>
        <p:nvSpPr>
          <p:cNvPr id="3" name="标题 2">
            <a:extLst>
              <a:ext uri="{FF2B5EF4-FFF2-40B4-BE49-F238E27FC236}">
                <a16:creationId xmlns:a16="http://schemas.microsoft.com/office/drawing/2014/main" id="{6DAC7DC6-683D-470F-884C-DB7DE5D9E352}"/>
              </a:ext>
            </a:extLst>
          </p:cNvPr>
          <p:cNvSpPr>
            <a:spLocks noGrp="1"/>
          </p:cNvSpPr>
          <p:nvPr>
            <p:ph type="title"/>
          </p:nvPr>
        </p:nvSpPr>
        <p:spPr/>
        <p:txBody>
          <a:bodyPr/>
          <a:lstStyle/>
          <a:p>
            <a:r>
              <a:rPr lang="en-US" altLang="zh-CN" dirty="0" err="1"/>
              <a:t>ActvAGG</a:t>
            </a:r>
            <a:r>
              <a:rPr lang="en-US" altLang="zh-CN" dirty="0"/>
              <a:t>(Step</a:t>
            </a:r>
            <a:r>
              <a:rPr lang="zh-CN" altLang="en-US" dirty="0"/>
              <a:t> </a:t>
            </a:r>
            <a:r>
              <a:rPr lang="en-US" altLang="zh-CN" dirty="0"/>
              <a:t>1)</a:t>
            </a:r>
            <a:endParaRPr lang="zh-CN" altLang="en-US" dirty="0"/>
          </a:p>
        </p:txBody>
      </p:sp>
      <p:pic>
        <p:nvPicPr>
          <p:cNvPr id="5" name="图片 4">
            <a:extLst>
              <a:ext uri="{FF2B5EF4-FFF2-40B4-BE49-F238E27FC236}">
                <a16:creationId xmlns:a16="http://schemas.microsoft.com/office/drawing/2014/main" id="{EB36D9C1-DFF2-43C4-B17B-C4F6EAB774D2}"/>
              </a:ext>
            </a:extLst>
          </p:cNvPr>
          <p:cNvPicPr>
            <a:picLocks noChangeAspect="1"/>
          </p:cNvPicPr>
          <p:nvPr/>
        </p:nvPicPr>
        <p:blipFill>
          <a:blip r:embed="rId2"/>
          <a:stretch>
            <a:fillRect/>
          </a:stretch>
        </p:blipFill>
        <p:spPr>
          <a:xfrm>
            <a:off x="1091255" y="1551007"/>
            <a:ext cx="10012737" cy="4409169"/>
          </a:xfrm>
          <a:prstGeom prst="rect">
            <a:avLst/>
          </a:prstGeom>
        </p:spPr>
      </p:pic>
      <p:sp>
        <p:nvSpPr>
          <p:cNvPr id="6" name="矩形 5">
            <a:extLst>
              <a:ext uri="{FF2B5EF4-FFF2-40B4-BE49-F238E27FC236}">
                <a16:creationId xmlns:a16="http://schemas.microsoft.com/office/drawing/2014/main" id="{F38415D1-ACF5-41DB-9D58-87642E7F9E06}"/>
              </a:ext>
            </a:extLst>
          </p:cNvPr>
          <p:cNvSpPr/>
          <p:nvPr/>
        </p:nvSpPr>
        <p:spPr>
          <a:xfrm>
            <a:off x="9109276" y="1157468"/>
            <a:ext cx="2476982" cy="87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3174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7157AC-0E4E-4B80-95F6-5AE4FF7863E4}"/>
              </a:ext>
            </a:extLst>
          </p:cNvPr>
          <p:cNvSpPr>
            <a:spLocks noGrp="1"/>
          </p:cNvSpPr>
          <p:nvPr>
            <p:ph type="sldNum" sz="quarter" idx="12"/>
          </p:nvPr>
        </p:nvSpPr>
        <p:spPr/>
        <p:txBody>
          <a:bodyPr/>
          <a:lstStyle/>
          <a:p>
            <a:fld id="{2515AB8F-1C56-49E9-90C8-78D22B0C1B97}" type="slidenum">
              <a:rPr lang="zh-CN" altLang="en-US" smtClean="0"/>
              <a:pPr/>
              <a:t>27</a:t>
            </a:fld>
            <a:endParaRPr lang="zh-CN" altLang="en-US" dirty="0"/>
          </a:p>
        </p:txBody>
      </p:sp>
      <p:sp>
        <p:nvSpPr>
          <p:cNvPr id="3" name="标题 2">
            <a:extLst>
              <a:ext uri="{FF2B5EF4-FFF2-40B4-BE49-F238E27FC236}">
                <a16:creationId xmlns:a16="http://schemas.microsoft.com/office/drawing/2014/main" id="{33BA5C03-CBBF-43E0-898F-45F737DA7890}"/>
              </a:ext>
            </a:extLst>
          </p:cNvPr>
          <p:cNvSpPr>
            <a:spLocks noGrp="1"/>
          </p:cNvSpPr>
          <p:nvPr>
            <p:ph type="title"/>
          </p:nvPr>
        </p:nvSpPr>
        <p:spPr/>
        <p:txBody>
          <a:bodyPr/>
          <a:lstStyle/>
          <a:p>
            <a:r>
              <a:rPr lang="en-US" altLang="zh-CN" dirty="0" err="1"/>
              <a:t>ActvAGG</a:t>
            </a:r>
            <a:r>
              <a:rPr lang="en-US" altLang="zh-CN" dirty="0"/>
              <a:t>(Step</a:t>
            </a:r>
            <a:r>
              <a:rPr lang="zh-CN" altLang="en-US" dirty="0"/>
              <a:t> </a:t>
            </a:r>
            <a:r>
              <a:rPr lang="en-US" altLang="zh-CN" dirty="0"/>
              <a:t>2)</a:t>
            </a:r>
            <a:endParaRPr lang="zh-CN" altLang="en-US" dirty="0"/>
          </a:p>
        </p:txBody>
      </p:sp>
      <p:pic>
        <p:nvPicPr>
          <p:cNvPr id="5" name="图片 4">
            <a:extLst>
              <a:ext uri="{FF2B5EF4-FFF2-40B4-BE49-F238E27FC236}">
                <a16:creationId xmlns:a16="http://schemas.microsoft.com/office/drawing/2014/main" id="{0A96D262-BAE1-4750-87C8-69F1E00275A7}"/>
              </a:ext>
            </a:extLst>
          </p:cNvPr>
          <p:cNvPicPr>
            <a:picLocks noChangeAspect="1"/>
          </p:cNvPicPr>
          <p:nvPr/>
        </p:nvPicPr>
        <p:blipFill>
          <a:blip r:embed="rId2"/>
          <a:stretch>
            <a:fillRect/>
          </a:stretch>
        </p:blipFill>
        <p:spPr>
          <a:xfrm>
            <a:off x="1091255" y="1287196"/>
            <a:ext cx="10002803" cy="4810656"/>
          </a:xfrm>
          <a:prstGeom prst="rect">
            <a:avLst/>
          </a:prstGeom>
        </p:spPr>
      </p:pic>
      <p:sp>
        <p:nvSpPr>
          <p:cNvPr id="6" name="矩形 5">
            <a:extLst>
              <a:ext uri="{FF2B5EF4-FFF2-40B4-BE49-F238E27FC236}">
                <a16:creationId xmlns:a16="http://schemas.microsoft.com/office/drawing/2014/main" id="{0D89B895-3AA8-46B0-8989-7A784B9ABCAD}"/>
              </a:ext>
            </a:extLst>
          </p:cNvPr>
          <p:cNvSpPr/>
          <p:nvPr/>
        </p:nvSpPr>
        <p:spPr>
          <a:xfrm>
            <a:off x="9873205" y="1028699"/>
            <a:ext cx="1616820" cy="790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4EBAF49-81D2-4085-B62A-57E6967DA1A2}"/>
              </a:ext>
            </a:extLst>
          </p:cNvPr>
          <p:cNvPicPr>
            <a:picLocks noChangeAspect="1"/>
          </p:cNvPicPr>
          <p:nvPr/>
        </p:nvPicPr>
        <p:blipFill>
          <a:blip r:embed="rId3"/>
          <a:stretch>
            <a:fillRect/>
          </a:stretch>
        </p:blipFill>
        <p:spPr>
          <a:xfrm>
            <a:off x="6733311" y="4116841"/>
            <a:ext cx="3556583" cy="2063961"/>
          </a:xfrm>
          <a:prstGeom prst="rect">
            <a:avLst/>
          </a:prstGeom>
        </p:spPr>
      </p:pic>
    </p:spTree>
    <p:extLst>
      <p:ext uri="{BB962C8B-B14F-4D97-AF65-F5344CB8AC3E}">
        <p14:creationId xmlns:p14="http://schemas.microsoft.com/office/powerpoint/2010/main" val="286717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1D6B36-B2D8-4C9E-91B9-525D58FC34E5}"/>
              </a:ext>
            </a:extLst>
          </p:cNvPr>
          <p:cNvSpPr>
            <a:spLocks noGrp="1"/>
          </p:cNvSpPr>
          <p:nvPr>
            <p:ph type="sldNum" sz="quarter" idx="12"/>
          </p:nvPr>
        </p:nvSpPr>
        <p:spPr/>
        <p:txBody>
          <a:bodyPr/>
          <a:lstStyle/>
          <a:p>
            <a:fld id="{2515AB8F-1C56-49E9-90C8-78D22B0C1B97}" type="slidenum">
              <a:rPr lang="zh-CN" altLang="en-US" smtClean="0"/>
              <a:pPr/>
              <a:t>28</a:t>
            </a:fld>
            <a:endParaRPr lang="zh-CN" altLang="en-US" dirty="0"/>
          </a:p>
        </p:txBody>
      </p:sp>
      <p:sp>
        <p:nvSpPr>
          <p:cNvPr id="3" name="标题 2">
            <a:extLst>
              <a:ext uri="{FF2B5EF4-FFF2-40B4-BE49-F238E27FC236}">
                <a16:creationId xmlns:a16="http://schemas.microsoft.com/office/drawing/2014/main" id="{8DDC6504-D271-48F8-AAEA-E456707C3F1B}"/>
              </a:ext>
            </a:extLst>
          </p:cNvPr>
          <p:cNvSpPr>
            <a:spLocks noGrp="1"/>
          </p:cNvSpPr>
          <p:nvPr>
            <p:ph type="title"/>
          </p:nvPr>
        </p:nvSpPr>
        <p:spPr/>
        <p:txBody>
          <a:bodyPr/>
          <a:lstStyle/>
          <a:p>
            <a:r>
              <a:rPr lang="en-US" altLang="zh-CN" dirty="0" err="1"/>
              <a:t>ActvAGG</a:t>
            </a:r>
            <a:r>
              <a:rPr lang="en-US" altLang="zh-CN" dirty="0"/>
              <a:t>(Step</a:t>
            </a:r>
            <a:r>
              <a:rPr lang="zh-CN" altLang="en-US" dirty="0"/>
              <a:t> </a:t>
            </a:r>
            <a:r>
              <a:rPr lang="en-US" altLang="zh-CN" dirty="0"/>
              <a:t>3)</a:t>
            </a:r>
            <a:endParaRPr lang="zh-CN" altLang="en-US" dirty="0"/>
          </a:p>
        </p:txBody>
      </p:sp>
      <p:pic>
        <p:nvPicPr>
          <p:cNvPr id="5" name="图片 4">
            <a:extLst>
              <a:ext uri="{FF2B5EF4-FFF2-40B4-BE49-F238E27FC236}">
                <a16:creationId xmlns:a16="http://schemas.microsoft.com/office/drawing/2014/main" id="{BC1939B7-4200-4AFD-82D5-59EA704D2738}"/>
              </a:ext>
            </a:extLst>
          </p:cNvPr>
          <p:cNvPicPr>
            <a:picLocks noChangeAspect="1"/>
          </p:cNvPicPr>
          <p:nvPr/>
        </p:nvPicPr>
        <p:blipFill>
          <a:blip r:embed="rId2"/>
          <a:stretch>
            <a:fillRect/>
          </a:stretch>
        </p:blipFill>
        <p:spPr>
          <a:xfrm>
            <a:off x="1149440" y="1209307"/>
            <a:ext cx="9893119" cy="4862279"/>
          </a:xfrm>
          <a:prstGeom prst="rect">
            <a:avLst/>
          </a:prstGeom>
        </p:spPr>
      </p:pic>
      <p:sp>
        <p:nvSpPr>
          <p:cNvPr id="6" name="矩形 5">
            <a:extLst>
              <a:ext uri="{FF2B5EF4-FFF2-40B4-BE49-F238E27FC236}">
                <a16:creationId xmlns:a16="http://schemas.microsoft.com/office/drawing/2014/main" id="{FE97AB2E-5F9A-4A3C-8104-04CDBA518AA0}"/>
              </a:ext>
            </a:extLst>
          </p:cNvPr>
          <p:cNvSpPr/>
          <p:nvPr/>
        </p:nvSpPr>
        <p:spPr>
          <a:xfrm>
            <a:off x="9942653" y="1028699"/>
            <a:ext cx="1547372" cy="790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9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CEC450-0A39-44BA-BDB3-5B656FDD6EFE}"/>
              </a:ext>
            </a:extLst>
          </p:cNvPr>
          <p:cNvSpPr>
            <a:spLocks noGrp="1"/>
          </p:cNvSpPr>
          <p:nvPr>
            <p:ph type="sldNum" sz="quarter" idx="12"/>
          </p:nvPr>
        </p:nvSpPr>
        <p:spPr/>
        <p:txBody>
          <a:bodyPr/>
          <a:lstStyle/>
          <a:p>
            <a:fld id="{2515AB8F-1C56-49E9-90C8-78D22B0C1B97}" type="slidenum">
              <a:rPr lang="zh-CN" altLang="en-US" smtClean="0"/>
              <a:pPr/>
              <a:t>29</a:t>
            </a:fld>
            <a:endParaRPr lang="zh-CN" altLang="en-US" dirty="0"/>
          </a:p>
        </p:txBody>
      </p:sp>
      <p:sp>
        <p:nvSpPr>
          <p:cNvPr id="3" name="标题 2">
            <a:extLst>
              <a:ext uri="{FF2B5EF4-FFF2-40B4-BE49-F238E27FC236}">
                <a16:creationId xmlns:a16="http://schemas.microsoft.com/office/drawing/2014/main" id="{69867581-108D-4DD3-85A9-896F6507A050}"/>
              </a:ext>
            </a:extLst>
          </p:cNvPr>
          <p:cNvSpPr>
            <a:spLocks noGrp="1"/>
          </p:cNvSpPr>
          <p:nvPr>
            <p:ph type="title"/>
          </p:nvPr>
        </p:nvSpPr>
        <p:spPr/>
        <p:txBody>
          <a:bodyPr/>
          <a:lstStyle/>
          <a:p>
            <a:r>
              <a:rPr lang="en-US" altLang="zh-CN" dirty="0" err="1"/>
              <a:t>ActvAGG</a:t>
            </a:r>
            <a:r>
              <a:rPr lang="en-US" altLang="zh-CN" dirty="0"/>
              <a:t>(Step</a:t>
            </a:r>
            <a:r>
              <a:rPr lang="zh-CN" altLang="en-US" dirty="0"/>
              <a:t> </a:t>
            </a:r>
            <a:r>
              <a:rPr lang="en-US" altLang="zh-CN" dirty="0"/>
              <a:t>4)</a:t>
            </a:r>
            <a:endParaRPr lang="zh-CN" altLang="en-US" dirty="0"/>
          </a:p>
        </p:txBody>
      </p:sp>
      <p:pic>
        <p:nvPicPr>
          <p:cNvPr id="5" name="图片 4">
            <a:extLst>
              <a:ext uri="{FF2B5EF4-FFF2-40B4-BE49-F238E27FC236}">
                <a16:creationId xmlns:a16="http://schemas.microsoft.com/office/drawing/2014/main" id="{9953C308-8950-4F3B-871F-111569AE65E4}"/>
              </a:ext>
            </a:extLst>
          </p:cNvPr>
          <p:cNvPicPr>
            <a:picLocks noChangeAspect="1"/>
          </p:cNvPicPr>
          <p:nvPr/>
        </p:nvPicPr>
        <p:blipFill>
          <a:blip r:embed="rId2"/>
          <a:stretch>
            <a:fillRect/>
          </a:stretch>
        </p:blipFill>
        <p:spPr>
          <a:xfrm>
            <a:off x="914289" y="1219661"/>
            <a:ext cx="10363422" cy="4945725"/>
          </a:xfrm>
          <a:prstGeom prst="rect">
            <a:avLst/>
          </a:prstGeom>
        </p:spPr>
      </p:pic>
      <p:sp>
        <p:nvSpPr>
          <p:cNvPr id="6" name="矩形 5">
            <a:extLst>
              <a:ext uri="{FF2B5EF4-FFF2-40B4-BE49-F238E27FC236}">
                <a16:creationId xmlns:a16="http://schemas.microsoft.com/office/drawing/2014/main" id="{F292A6DB-2A56-459F-997F-D6A997C56890}"/>
              </a:ext>
            </a:extLst>
          </p:cNvPr>
          <p:cNvSpPr/>
          <p:nvPr/>
        </p:nvSpPr>
        <p:spPr>
          <a:xfrm>
            <a:off x="9907929" y="1028699"/>
            <a:ext cx="1747777" cy="70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278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a:xfrm>
            <a:off x="4098000" y="3876417"/>
            <a:ext cx="3996000" cy="1072236"/>
          </a:xfrm>
        </p:spPr>
        <p:txBody>
          <a:bodyPr/>
          <a:lstStyle/>
          <a:p>
            <a:r>
              <a:rPr lang="zh-CN" altLang="en-US" dirty="0">
                <a:cs typeface="+mn-ea"/>
                <a:sym typeface="+mn-lt"/>
              </a:rPr>
              <a:t>背景介绍</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AE67D1-3F4C-488F-9ED8-355172FD014F}"/>
              </a:ext>
            </a:extLst>
          </p:cNvPr>
          <p:cNvSpPr>
            <a:spLocks noGrp="1"/>
          </p:cNvSpPr>
          <p:nvPr>
            <p:ph type="sldNum" sz="quarter" idx="12"/>
          </p:nvPr>
        </p:nvSpPr>
        <p:spPr/>
        <p:txBody>
          <a:bodyPr/>
          <a:lstStyle/>
          <a:p>
            <a:fld id="{2515AB8F-1C56-49E9-90C8-78D22B0C1B97}" type="slidenum">
              <a:rPr lang="zh-CN" altLang="en-US" smtClean="0"/>
              <a:pPr/>
              <a:t>30</a:t>
            </a:fld>
            <a:endParaRPr lang="zh-CN" altLang="en-US" dirty="0"/>
          </a:p>
        </p:txBody>
      </p:sp>
      <p:sp>
        <p:nvSpPr>
          <p:cNvPr id="3" name="标题 2">
            <a:extLst>
              <a:ext uri="{FF2B5EF4-FFF2-40B4-BE49-F238E27FC236}">
                <a16:creationId xmlns:a16="http://schemas.microsoft.com/office/drawing/2014/main" id="{8B76D67C-65A9-47CD-944B-A5E58FD5B2A1}"/>
              </a:ext>
            </a:extLst>
          </p:cNvPr>
          <p:cNvSpPr>
            <a:spLocks noGrp="1"/>
          </p:cNvSpPr>
          <p:nvPr>
            <p:ph type="title"/>
          </p:nvPr>
        </p:nvSpPr>
        <p:spPr/>
        <p:txBody>
          <a:bodyPr/>
          <a:lstStyle/>
          <a:p>
            <a:r>
              <a:rPr lang="en-US" altLang="zh-CN" dirty="0" err="1"/>
              <a:t>ActvAGG</a:t>
            </a:r>
            <a:r>
              <a:rPr lang="en-US" altLang="zh-CN" dirty="0"/>
              <a:t>(Step</a:t>
            </a:r>
            <a:r>
              <a:rPr lang="zh-CN" altLang="en-US" dirty="0"/>
              <a:t> </a:t>
            </a:r>
            <a:r>
              <a:rPr lang="en-US" altLang="zh-CN" dirty="0"/>
              <a:t>5)</a:t>
            </a:r>
            <a:endParaRPr lang="zh-CN" altLang="en-US" dirty="0"/>
          </a:p>
        </p:txBody>
      </p:sp>
      <p:pic>
        <p:nvPicPr>
          <p:cNvPr id="5" name="图片 4">
            <a:extLst>
              <a:ext uri="{FF2B5EF4-FFF2-40B4-BE49-F238E27FC236}">
                <a16:creationId xmlns:a16="http://schemas.microsoft.com/office/drawing/2014/main" id="{C5AEF6A0-971F-42E4-ABB1-0BA37BE15833}"/>
              </a:ext>
            </a:extLst>
          </p:cNvPr>
          <p:cNvPicPr>
            <a:picLocks noChangeAspect="1"/>
          </p:cNvPicPr>
          <p:nvPr/>
        </p:nvPicPr>
        <p:blipFill>
          <a:blip r:embed="rId2"/>
          <a:stretch>
            <a:fillRect/>
          </a:stretch>
        </p:blipFill>
        <p:spPr>
          <a:xfrm>
            <a:off x="1388703" y="1228572"/>
            <a:ext cx="9414594" cy="4927903"/>
          </a:xfrm>
          <a:prstGeom prst="rect">
            <a:avLst/>
          </a:prstGeom>
        </p:spPr>
      </p:pic>
      <p:sp>
        <p:nvSpPr>
          <p:cNvPr id="6" name="矩形 5">
            <a:extLst>
              <a:ext uri="{FF2B5EF4-FFF2-40B4-BE49-F238E27FC236}">
                <a16:creationId xmlns:a16="http://schemas.microsoft.com/office/drawing/2014/main" id="{5DFBE2FE-107B-4040-B169-0102E0439EC9}"/>
              </a:ext>
            </a:extLst>
          </p:cNvPr>
          <p:cNvSpPr/>
          <p:nvPr/>
        </p:nvSpPr>
        <p:spPr>
          <a:xfrm>
            <a:off x="9815332" y="1028699"/>
            <a:ext cx="1539433" cy="6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11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a:xfrm>
            <a:off x="4098000" y="3907475"/>
            <a:ext cx="3996000" cy="914400"/>
          </a:xfrm>
        </p:spPr>
        <p:txBody>
          <a:bodyPr/>
          <a:lstStyle/>
          <a:p>
            <a:r>
              <a:rPr lang="zh-CN" altLang="en-US" dirty="0"/>
              <a:t>实验分析</a:t>
            </a:r>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C1FB11-6606-4866-8919-FED1EDEACF32}"/>
              </a:ext>
            </a:extLst>
          </p:cNvPr>
          <p:cNvSpPr>
            <a:spLocks noGrp="1"/>
          </p:cNvSpPr>
          <p:nvPr>
            <p:ph type="sldNum" sz="quarter" idx="12"/>
          </p:nvPr>
        </p:nvSpPr>
        <p:spPr/>
        <p:txBody>
          <a:bodyPr/>
          <a:lstStyle/>
          <a:p>
            <a:fld id="{2515AB8F-1C56-49E9-90C8-78D22B0C1B97}" type="slidenum">
              <a:rPr lang="zh-CN" altLang="en-US" smtClean="0"/>
              <a:pPr/>
              <a:t>32</a:t>
            </a:fld>
            <a:endParaRPr lang="zh-CN" altLang="en-US" dirty="0"/>
          </a:p>
        </p:txBody>
      </p:sp>
      <p:sp>
        <p:nvSpPr>
          <p:cNvPr id="3" name="标题 2">
            <a:extLst>
              <a:ext uri="{FF2B5EF4-FFF2-40B4-BE49-F238E27FC236}">
                <a16:creationId xmlns:a16="http://schemas.microsoft.com/office/drawing/2014/main" id="{766AE4A1-8412-4F50-8F06-7076A4D1347C}"/>
              </a:ext>
            </a:extLst>
          </p:cNvPr>
          <p:cNvSpPr>
            <a:spLocks noGrp="1"/>
          </p:cNvSpPr>
          <p:nvPr>
            <p:ph type="title"/>
          </p:nvPr>
        </p:nvSpPr>
        <p:spPr/>
        <p:txBody>
          <a:bodyPr/>
          <a:lstStyle/>
          <a:p>
            <a:r>
              <a:rPr lang="zh-CN" altLang="en-US" dirty="0"/>
              <a:t>实验设置</a:t>
            </a:r>
          </a:p>
        </p:txBody>
      </p:sp>
      <p:sp>
        <p:nvSpPr>
          <p:cNvPr id="4" name="文本框 3">
            <a:extLst>
              <a:ext uri="{FF2B5EF4-FFF2-40B4-BE49-F238E27FC236}">
                <a16:creationId xmlns:a16="http://schemas.microsoft.com/office/drawing/2014/main" id="{91C784E4-FC48-472C-8D83-ED9B4C0BB619}"/>
              </a:ext>
            </a:extLst>
          </p:cNvPr>
          <p:cNvSpPr txBox="1"/>
          <p:nvPr/>
        </p:nvSpPr>
        <p:spPr>
          <a:xfrm>
            <a:off x="416689" y="1076442"/>
            <a:ext cx="1595309"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数据集</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pic>
        <p:nvPicPr>
          <p:cNvPr id="6" name="图片 5">
            <a:extLst>
              <a:ext uri="{FF2B5EF4-FFF2-40B4-BE49-F238E27FC236}">
                <a16:creationId xmlns:a16="http://schemas.microsoft.com/office/drawing/2014/main" id="{FB24C75E-FB4F-4E57-882C-FE1A147D506B}"/>
              </a:ext>
            </a:extLst>
          </p:cNvPr>
          <p:cNvPicPr>
            <a:picLocks noChangeAspect="1"/>
          </p:cNvPicPr>
          <p:nvPr/>
        </p:nvPicPr>
        <p:blipFill>
          <a:blip r:embed="rId2"/>
          <a:stretch>
            <a:fillRect/>
          </a:stretch>
        </p:blipFill>
        <p:spPr>
          <a:xfrm>
            <a:off x="2561239" y="1599662"/>
            <a:ext cx="6883702" cy="2195235"/>
          </a:xfrm>
          <a:prstGeom prst="rect">
            <a:avLst/>
          </a:prstGeom>
        </p:spPr>
      </p:pic>
      <p:sp>
        <p:nvSpPr>
          <p:cNvPr id="7" name="文本框 6">
            <a:extLst>
              <a:ext uri="{FF2B5EF4-FFF2-40B4-BE49-F238E27FC236}">
                <a16:creationId xmlns:a16="http://schemas.microsoft.com/office/drawing/2014/main" id="{0CB6AFC3-6F34-487B-BD57-BD3CD803C74B}"/>
              </a:ext>
            </a:extLst>
          </p:cNvPr>
          <p:cNvSpPr txBox="1"/>
          <p:nvPr/>
        </p:nvSpPr>
        <p:spPr>
          <a:xfrm>
            <a:off x="416689" y="3998633"/>
            <a:ext cx="1595309"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sym typeface="Wingdings 3" panose="05040102010807070707" pitchFamily="18" charset="2"/>
              </a:rPr>
              <a:t>预处理</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8" name="文本框 7">
            <a:extLst>
              <a:ext uri="{FF2B5EF4-FFF2-40B4-BE49-F238E27FC236}">
                <a16:creationId xmlns:a16="http://schemas.microsoft.com/office/drawing/2014/main" id="{25DB5655-276A-47A0-ABBF-6AE618787334}"/>
              </a:ext>
            </a:extLst>
          </p:cNvPr>
          <p:cNvSpPr txBox="1"/>
          <p:nvPr/>
        </p:nvSpPr>
        <p:spPr>
          <a:xfrm>
            <a:off x="734247" y="4610506"/>
            <a:ext cx="8138831" cy="461665"/>
          </a:xfrm>
          <a:prstGeom prst="rect">
            <a:avLst/>
          </a:prstGeom>
          <a:noFill/>
        </p:spPr>
        <p:txBody>
          <a:bodyPr wrap="none" rtlCol="0">
            <a:spAutoFit/>
          </a:bodyPr>
          <a:lstStyle/>
          <a:p>
            <a:pPr marL="285750" indent="-285750">
              <a:buClr>
                <a:srgbClr val="4B7D2B"/>
              </a:buClr>
              <a:buFont typeface="Wingdings" panose="05000000000000000000" pitchFamily="2" charset="2"/>
              <a:buChar char="p"/>
            </a:pPr>
            <a:r>
              <a:rPr lang="en-US" altLang="zh-CN" sz="2400" dirty="0"/>
              <a:t>only retaining users that have rated </a:t>
            </a:r>
            <a:r>
              <a:rPr lang="en-US" altLang="zh-CN" sz="2400" b="1" dirty="0">
                <a:solidFill>
                  <a:srgbClr val="FF0000"/>
                </a:solidFill>
              </a:rPr>
              <a:t>at least 5 items</a:t>
            </a:r>
            <a:endParaRPr lang="zh-CN" altLang="en-US" sz="2400" b="1" dirty="0">
              <a:solidFill>
                <a:srgbClr val="FF0000"/>
              </a:solidFill>
            </a:endParaRPr>
          </a:p>
        </p:txBody>
      </p:sp>
      <p:sp>
        <p:nvSpPr>
          <p:cNvPr id="9" name="文本框 8">
            <a:extLst>
              <a:ext uri="{FF2B5EF4-FFF2-40B4-BE49-F238E27FC236}">
                <a16:creationId xmlns:a16="http://schemas.microsoft.com/office/drawing/2014/main" id="{A4EAD78A-F507-48E9-A8AA-7F2FFABC4ADB}"/>
              </a:ext>
            </a:extLst>
          </p:cNvPr>
          <p:cNvSpPr txBox="1"/>
          <p:nvPr/>
        </p:nvSpPr>
        <p:spPr>
          <a:xfrm>
            <a:off x="734247" y="5333725"/>
            <a:ext cx="8215775" cy="461665"/>
          </a:xfrm>
          <a:prstGeom prst="rect">
            <a:avLst/>
          </a:prstGeom>
          <a:noFill/>
        </p:spPr>
        <p:txBody>
          <a:bodyPr wrap="none" rtlCol="0">
            <a:spAutoFit/>
          </a:bodyPr>
          <a:lstStyle/>
          <a:p>
            <a:pPr marL="285750" indent="-285750">
              <a:buClr>
                <a:srgbClr val="4B7D2B"/>
              </a:buClr>
              <a:buFont typeface="Wingdings" panose="05000000000000000000" pitchFamily="2" charset="2"/>
              <a:buChar char="p"/>
            </a:pPr>
            <a:r>
              <a:rPr lang="en-US" altLang="zh-CN" sz="2400" dirty="0"/>
              <a:t>transforming the </a:t>
            </a:r>
            <a:r>
              <a:rPr lang="en-US" altLang="zh-CN" sz="2400" b="1" dirty="0">
                <a:solidFill>
                  <a:srgbClr val="FF0000"/>
                </a:solidFill>
              </a:rPr>
              <a:t>explicit</a:t>
            </a:r>
            <a:r>
              <a:rPr lang="en-US" altLang="zh-CN" sz="2400" dirty="0"/>
              <a:t> ratings into </a:t>
            </a:r>
            <a:r>
              <a:rPr lang="en-US" altLang="zh-CN" sz="2400" b="1" dirty="0">
                <a:solidFill>
                  <a:srgbClr val="FF0000"/>
                </a:solidFill>
              </a:rPr>
              <a:t>implicit </a:t>
            </a:r>
            <a:r>
              <a:rPr lang="en-US" altLang="zh-CN" sz="2400" dirty="0"/>
              <a:t>signals</a:t>
            </a:r>
            <a:endParaRPr lang="zh-CN" altLang="en-US" sz="2400" dirty="0"/>
          </a:p>
        </p:txBody>
      </p:sp>
    </p:spTree>
    <p:extLst>
      <p:ext uri="{BB962C8B-B14F-4D97-AF65-F5344CB8AC3E}">
        <p14:creationId xmlns:p14="http://schemas.microsoft.com/office/powerpoint/2010/main" val="112163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C1FB11-6606-4866-8919-FED1EDEACF32}"/>
              </a:ext>
            </a:extLst>
          </p:cNvPr>
          <p:cNvSpPr>
            <a:spLocks noGrp="1"/>
          </p:cNvSpPr>
          <p:nvPr>
            <p:ph type="sldNum" sz="quarter" idx="12"/>
          </p:nvPr>
        </p:nvSpPr>
        <p:spPr/>
        <p:txBody>
          <a:bodyPr/>
          <a:lstStyle/>
          <a:p>
            <a:fld id="{2515AB8F-1C56-49E9-90C8-78D22B0C1B97}" type="slidenum">
              <a:rPr lang="zh-CN" altLang="en-US" smtClean="0"/>
              <a:pPr/>
              <a:t>33</a:t>
            </a:fld>
            <a:endParaRPr lang="zh-CN" altLang="en-US" dirty="0"/>
          </a:p>
        </p:txBody>
      </p:sp>
      <p:sp>
        <p:nvSpPr>
          <p:cNvPr id="3" name="标题 2">
            <a:extLst>
              <a:ext uri="{FF2B5EF4-FFF2-40B4-BE49-F238E27FC236}">
                <a16:creationId xmlns:a16="http://schemas.microsoft.com/office/drawing/2014/main" id="{766AE4A1-8412-4F50-8F06-7076A4D1347C}"/>
              </a:ext>
            </a:extLst>
          </p:cNvPr>
          <p:cNvSpPr>
            <a:spLocks noGrp="1"/>
          </p:cNvSpPr>
          <p:nvPr>
            <p:ph type="title"/>
          </p:nvPr>
        </p:nvSpPr>
        <p:spPr/>
        <p:txBody>
          <a:bodyPr/>
          <a:lstStyle/>
          <a:p>
            <a:r>
              <a:rPr lang="zh-CN" altLang="en-US" dirty="0"/>
              <a:t>实验设置</a:t>
            </a:r>
          </a:p>
        </p:txBody>
      </p:sp>
      <p:sp>
        <p:nvSpPr>
          <p:cNvPr id="4" name="文本框 3">
            <a:extLst>
              <a:ext uri="{FF2B5EF4-FFF2-40B4-BE49-F238E27FC236}">
                <a16:creationId xmlns:a16="http://schemas.microsoft.com/office/drawing/2014/main" id="{91C784E4-FC48-472C-8D83-ED9B4C0BB619}"/>
              </a:ext>
            </a:extLst>
          </p:cNvPr>
          <p:cNvSpPr txBox="1"/>
          <p:nvPr/>
        </p:nvSpPr>
        <p:spPr>
          <a:xfrm>
            <a:off x="416689" y="1076442"/>
            <a:ext cx="195438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实验方法</a:t>
            </a:r>
          </a:p>
        </p:txBody>
      </p:sp>
      <p:sp>
        <p:nvSpPr>
          <p:cNvPr id="10" name="文本框 9">
            <a:extLst>
              <a:ext uri="{FF2B5EF4-FFF2-40B4-BE49-F238E27FC236}">
                <a16:creationId xmlns:a16="http://schemas.microsoft.com/office/drawing/2014/main" id="{02825AC0-8A82-4508-A86C-21E6AA814925}"/>
              </a:ext>
            </a:extLst>
          </p:cNvPr>
          <p:cNvSpPr txBox="1"/>
          <p:nvPr/>
        </p:nvSpPr>
        <p:spPr>
          <a:xfrm>
            <a:off x="792121" y="1643594"/>
            <a:ext cx="9463049" cy="830997"/>
          </a:xfrm>
          <a:prstGeom prst="rect">
            <a:avLst/>
          </a:prstGeom>
          <a:noFill/>
        </p:spPr>
        <p:txBody>
          <a:bodyPr wrap="square" rtlCol="0">
            <a:spAutoFit/>
          </a:bodyPr>
          <a:lstStyle/>
          <a:p>
            <a:pPr marL="285750" indent="-285750">
              <a:buClr>
                <a:srgbClr val="4B7D2B"/>
              </a:buClr>
              <a:buFont typeface="Wingdings" panose="05000000000000000000" pitchFamily="2" charset="2"/>
              <a:buChar char="p"/>
            </a:pPr>
            <a:r>
              <a:rPr lang="en-US" altLang="zh-CN" sz="2400" dirty="0"/>
              <a:t>held-out their </a:t>
            </a:r>
            <a:r>
              <a:rPr lang="en-US" altLang="zh-CN" sz="2400" b="1" dirty="0">
                <a:solidFill>
                  <a:srgbClr val="FF0000"/>
                </a:solidFill>
              </a:rPr>
              <a:t>latest interaction </a:t>
            </a:r>
            <a:r>
              <a:rPr lang="en-US" altLang="zh-CN" sz="2400" dirty="0"/>
              <a:t>for the test set and used the </a:t>
            </a:r>
            <a:r>
              <a:rPr lang="en-US" altLang="zh-CN" sz="2400" b="1" dirty="0">
                <a:solidFill>
                  <a:srgbClr val="FF0000"/>
                </a:solidFill>
              </a:rPr>
              <a:t>remaining data </a:t>
            </a:r>
            <a:r>
              <a:rPr lang="en-US" altLang="zh-CN" sz="2400" dirty="0"/>
              <a:t>for training</a:t>
            </a:r>
            <a:endParaRPr lang="zh-CN" altLang="en-US" sz="2400" dirty="0"/>
          </a:p>
        </p:txBody>
      </p:sp>
      <p:sp>
        <p:nvSpPr>
          <p:cNvPr id="11" name="文本框 10">
            <a:extLst>
              <a:ext uri="{FF2B5EF4-FFF2-40B4-BE49-F238E27FC236}">
                <a16:creationId xmlns:a16="http://schemas.microsoft.com/office/drawing/2014/main" id="{9F2B11C3-AF2C-412C-ACDC-6922C78A854F}"/>
              </a:ext>
            </a:extLst>
          </p:cNvPr>
          <p:cNvSpPr txBox="1"/>
          <p:nvPr/>
        </p:nvSpPr>
        <p:spPr>
          <a:xfrm>
            <a:off x="792120" y="2474591"/>
            <a:ext cx="9671394" cy="830997"/>
          </a:xfrm>
          <a:prstGeom prst="rect">
            <a:avLst/>
          </a:prstGeom>
          <a:noFill/>
        </p:spPr>
        <p:txBody>
          <a:bodyPr wrap="square" rtlCol="0">
            <a:spAutoFit/>
          </a:bodyPr>
          <a:lstStyle/>
          <a:p>
            <a:pPr marL="285750" indent="-285750">
              <a:buClr>
                <a:srgbClr val="4B7D2B"/>
              </a:buClr>
              <a:buFont typeface="Wingdings" panose="05000000000000000000" pitchFamily="2" charset="2"/>
              <a:buChar char="p"/>
            </a:pPr>
            <a:r>
              <a:rPr lang="en-US" altLang="zh-CN" sz="2400" dirty="0"/>
              <a:t>randomly samples 50 items that are not interacted with by the user, </a:t>
            </a:r>
            <a:r>
              <a:rPr lang="en-US" altLang="zh-CN" sz="2400" b="1" dirty="0">
                <a:solidFill>
                  <a:srgbClr val="FF0000"/>
                </a:solidFill>
              </a:rPr>
              <a:t>ranking the test item among the 50 items</a:t>
            </a:r>
            <a:endParaRPr lang="zh-CN" altLang="en-US" sz="2400" b="1" dirty="0">
              <a:solidFill>
                <a:srgbClr val="FF0000"/>
              </a:solidFill>
            </a:endParaRPr>
          </a:p>
        </p:txBody>
      </p:sp>
      <p:sp>
        <p:nvSpPr>
          <p:cNvPr id="12" name="文本框 11">
            <a:extLst>
              <a:ext uri="{FF2B5EF4-FFF2-40B4-BE49-F238E27FC236}">
                <a16:creationId xmlns:a16="http://schemas.microsoft.com/office/drawing/2014/main" id="{DF8A2B30-6EEC-4E77-BE36-F8EE590594E1}"/>
              </a:ext>
            </a:extLst>
          </p:cNvPr>
          <p:cNvSpPr txBox="1"/>
          <p:nvPr/>
        </p:nvSpPr>
        <p:spPr>
          <a:xfrm>
            <a:off x="792120" y="3305588"/>
            <a:ext cx="9671394" cy="461665"/>
          </a:xfrm>
          <a:prstGeom prst="rect">
            <a:avLst/>
          </a:prstGeom>
          <a:noFill/>
        </p:spPr>
        <p:txBody>
          <a:bodyPr wrap="square" rtlCol="0">
            <a:spAutoFit/>
          </a:bodyPr>
          <a:lstStyle/>
          <a:p>
            <a:pPr marL="285750" indent="-285750">
              <a:buClr>
                <a:srgbClr val="4B7D2B"/>
              </a:buClr>
              <a:buFont typeface="Wingdings" panose="05000000000000000000" pitchFamily="2" charset="2"/>
              <a:buChar char="p"/>
            </a:pPr>
            <a:r>
              <a:rPr lang="en-US" altLang="zh-CN" sz="2400" dirty="0"/>
              <a:t>truncated the ranked list at 10</a:t>
            </a:r>
            <a:endParaRPr lang="zh-CN" altLang="en-US" sz="2400" dirty="0"/>
          </a:p>
        </p:txBody>
      </p:sp>
      <p:sp>
        <p:nvSpPr>
          <p:cNvPr id="13" name="文本框 12">
            <a:extLst>
              <a:ext uri="{FF2B5EF4-FFF2-40B4-BE49-F238E27FC236}">
                <a16:creationId xmlns:a16="http://schemas.microsoft.com/office/drawing/2014/main" id="{600D9E29-526E-4613-A0F9-F77E0484B298}"/>
              </a:ext>
            </a:extLst>
          </p:cNvPr>
          <p:cNvSpPr txBox="1"/>
          <p:nvPr/>
        </p:nvSpPr>
        <p:spPr>
          <a:xfrm>
            <a:off x="416689" y="3906490"/>
            <a:ext cx="195438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评价指标</a:t>
            </a:r>
          </a:p>
        </p:txBody>
      </p:sp>
      <p:sp>
        <p:nvSpPr>
          <p:cNvPr id="5" name="文本框 4">
            <a:extLst>
              <a:ext uri="{FF2B5EF4-FFF2-40B4-BE49-F238E27FC236}">
                <a16:creationId xmlns:a16="http://schemas.microsoft.com/office/drawing/2014/main" id="{45FEB415-8DF0-47EE-8F39-5F196F70E5CB}"/>
              </a:ext>
            </a:extLst>
          </p:cNvPr>
          <p:cNvSpPr txBox="1"/>
          <p:nvPr/>
        </p:nvSpPr>
        <p:spPr>
          <a:xfrm>
            <a:off x="792120" y="4484867"/>
            <a:ext cx="2648482"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400" dirty="0"/>
              <a:t>Hit Ratio (HR) </a:t>
            </a:r>
            <a:endParaRPr lang="zh-CN" altLang="en-US" sz="2400" dirty="0"/>
          </a:p>
        </p:txBody>
      </p:sp>
      <p:sp>
        <p:nvSpPr>
          <p:cNvPr id="14" name="文本框 13">
            <a:extLst>
              <a:ext uri="{FF2B5EF4-FFF2-40B4-BE49-F238E27FC236}">
                <a16:creationId xmlns:a16="http://schemas.microsoft.com/office/drawing/2014/main" id="{8E7A4C09-DC06-4EDF-970A-E0703080AD0D}"/>
              </a:ext>
            </a:extLst>
          </p:cNvPr>
          <p:cNvSpPr txBox="1"/>
          <p:nvPr/>
        </p:nvSpPr>
        <p:spPr>
          <a:xfrm>
            <a:off x="792120" y="5062282"/>
            <a:ext cx="7714484"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400" dirty="0"/>
              <a:t>Normalized Discounted Cumulative Gain (NDCG)</a:t>
            </a:r>
            <a:endParaRPr lang="zh-CN" altLang="en-US" sz="2400" dirty="0"/>
          </a:p>
        </p:txBody>
      </p:sp>
    </p:spTree>
    <p:extLst>
      <p:ext uri="{BB962C8B-B14F-4D97-AF65-F5344CB8AC3E}">
        <p14:creationId xmlns:p14="http://schemas.microsoft.com/office/powerpoint/2010/main" val="3827179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C1FB11-6606-4866-8919-FED1EDEACF32}"/>
              </a:ext>
            </a:extLst>
          </p:cNvPr>
          <p:cNvSpPr>
            <a:spLocks noGrp="1"/>
          </p:cNvSpPr>
          <p:nvPr>
            <p:ph type="sldNum" sz="quarter" idx="12"/>
          </p:nvPr>
        </p:nvSpPr>
        <p:spPr/>
        <p:txBody>
          <a:bodyPr/>
          <a:lstStyle/>
          <a:p>
            <a:fld id="{2515AB8F-1C56-49E9-90C8-78D22B0C1B97}" type="slidenum">
              <a:rPr lang="zh-CN" altLang="en-US" smtClean="0"/>
              <a:pPr/>
              <a:t>34</a:t>
            </a:fld>
            <a:endParaRPr lang="zh-CN" altLang="en-US" dirty="0"/>
          </a:p>
        </p:txBody>
      </p:sp>
      <p:sp>
        <p:nvSpPr>
          <p:cNvPr id="3" name="标题 2">
            <a:extLst>
              <a:ext uri="{FF2B5EF4-FFF2-40B4-BE49-F238E27FC236}">
                <a16:creationId xmlns:a16="http://schemas.microsoft.com/office/drawing/2014/main" id="{766AE4A1-8412-4F50-8F06-7076A4D1347C}"/>
              </a:ext>
            </a:extLst>
          </p:cNvPr>
          <p:cNvSpPr>
            <a:spLocks noGrp="1"/>
          </p:cNvSpPr>
          <p:nvPr>
            <p:ph type="title"/>
          </p:nvPr>
        </p:nvSpPr>
        <p:spPr/>
        <p:txBody>
          <a:bodyPr/>
          <a:lstStyle/>
          <a:p>
            <a:r>
              <a:rPr lang="zh-CN" altLang="en-US" dirty="0"/>
              <a:t>实验设置</a:t>
            </a:r>
          </a:p>
        </p:txBody>
      </p:sp>
      <p:sp>
        <p:nvSpPr>
          <p:cNvPr id="13" name="文本框 12">
            <a:extLst>
              <a:ext uri="{FF2B5EF4-FFF2-40B4-BE49-F238E27FC236}">
                <a16:creationId xmlns:a16="http://schemas.microsoft.com/office/drawing/2014/main" id="{600D9E29-526E-4613-A0F9-F77E0484B298}"/>
              </a:ext>
            </a:extLst>
          </p:cNvPr>
          <p:cNvSpPr txBox="1"/>
          <p:nvPr/>
        </p:nvSpPr>
        <p:spPr>
          <a:xfrm>
            <a:off x="405114" y="1266338"/>
            <a:ext cx="2186817"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en-US" altLang="zh-CN" sz="2800" b="1" dirty="0">
                <a:solidFill>
                  <a:srgbClr val="002060"/>
                </a:solidFill>
                <a:latin typeface="微软雅黑" panose="020B0503020204020204" pitchFamily="34" charset="-122"/>
                <a:ea typeface="微软雅黑" panose="020B0503020204020204" pitchFamily="34" charset="-122"/>
                <a:cs typeface="+mj-cs"/>
              </a:rPr>
              <a:t>Baselines</a:t>
            </a:r>
            <a:endParaRPr lang="zh-CN" altLang="en-US" sz="2800" b="1" dirty="0">
              <a:solidFill>
                <a:srgbClr val="002060"/>
              </a:solidFill>
              <a:latin typeface="微软雅黑" panose="020B0503020204020204" pitchFamily="34" charset="-122"/>
              <a:ea typeface="微软雅黑" panose="020B0503020204020204" pitchFamily="34" charset="-122"/>
              <a:cs typeface="+mj-cs"/>
            </a:endParaRPr>
          </a:p>
        </p:txBody>
      </p:sp>
      <p:sp>
        <p:nvSpPr>
          <p:cNvPr id="5" name="文本框 4">
            <a:extLst>
              <a:ext uri="{FF2B5EF4-FFF2-40B4-BE49-F238E27FC236}">
                <a16:creationId xmlns:a16="http://schemas.microsoft.com/office/drawing/2014/main" id="{45FEB415-8DF0-47EE-8F39-5F196F70E5CB}"/>
              </a:ext>
            </a:extLst>
          </p:cNvPr>
          <p:cNvSpPr txBox="1"/>
          <p:nvPr/>
        </p:nvSpPr>
        <p:spPr>
          <a:xfrm>
            <a:off x="780545" y="1844715"/>
            <a:ext cx="4561633"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400" dirty="0" err="1"/>
              <a:t>FedAvg</a:t>
            </a:r>
            <a:r>
              <a:rPr lang="en-US" altLang="zh-CN" sz="2400" dirty="0"/>
              <a:t> method using </a:t>
            </a:r>
            <a:r>
              <a:rPr lang="en-US" altLang="zh-CN" sz="2400" b="1" dirty="0">
                <a:solidFill>
                  <a:srgbClr val="FF0000"/>
                </a:solidFill>
              </a:rPr>
              <a:t>GMF</a:t>
            </a:r>
            <a:endParaRPr lang="zh-CN" altLang="en-US" sz="2400" b="1" dirty="0">
              <a:solidFill>
                <a:srgbClr val="FF0000"/>
              </a:solidFill>
            </a:endParaRPr>
          </a:p>
        </p:txBody>
      </p:sp>
      <p:sp>
        <p:nvSpPr>
          <p:cNvPr id="14" name="文本框 13">
            <a:extLst>
              <a:ext uri="{FF2B5EF4-FFF2-40B4-BE49-F238E27FC236}">
                <a16:creationId xmlns:a16="http://schemas.microsoft.com/office/drawing/2014/main" id="{8E7A4C09-DC06-4EDF-970A-E0703080AD0D}"/>
              </a:ext>
            </a:extLst>
          </p:cNvPr>
          <p:cNvSpPr txBox="1"/>
          <p:nvPr/>
        </p:nvSpPr>
        <p:spPr>
          <a:xfrm>
            <a:off x="780545" y="2422130"/>
            <a:ext cx="5561138"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en-US" altLang="zh-CN" sz="2400" b="1" dirty="0">
                <a:solidFill>
                  <a:srgbClr val="FF0000"/>
                </a:solidFill>
              </a:rPr>
              <a:t>centrally-trained</a:t>
            </a:r>
            <a:r>
              <a:rPr lang="en-US" altLang="zh-CN" sz="2400" dirty="0"/>
              <a:t> BPR</a:t>
            </a:r>
            <a:r>
              <a:rPr lang="en-US" altLang="zh-CN" sz="2400" baseline="30000" dirty="0"/>
              <a:t>[10] </a:t>
            </a:r>
            <a:r>
              <a:rPr lang="en-US" altLang="zh-CN" sz="2400" dirty="0"/>
              <a:t>and GMF</a:t>
            </a:r>
            <a:endParaRPr lang="zh-CN" altLang="en-US" sz="2400" dirty="0"/>
          </a:p>
        </p:txBody>
      </p:sp>
      <p:sp>
        <p:nvSpPr>
          <p:cNvPr id="6" name="文本框 5">
            <a:extLst>
              <a:ext uri="{FF2B5EF4-FFF2-40B4-BE49-F238E27FC236}">
                <a16:creationId xmlns:a16="http://schemas.microsoft.com/office/drawing/2014/main" id="{3DCCCAEA-4A46-4A93-9497-910E027171B0}"/>
              </a:ext>
            </a:extLst>
          </p:cNvPr>
          <p:cNvSpPr txBox="1"/>
          <p:nvPr/>
        </p:nvSpPr>
        <p:spPr>
          <a:xfrm>
            <a:off x="1794076" y="6119336"/>
            <a:ext cx="8634714" cy="738664"/>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[10] Steffen </a:t>
            </a:r>
            <a:r>
              <a:rPr lang="en-US" altLang="zh-CN" sz="1400" dirty="0" err="1">
                <a:solidFill>
                  <a:srgbClr val="222222"/>
                </a:solidFill>
                <a:latin typeface="Arial" panose="020B0604020202020204" pitchFamily="34" charset="0"/>
              </a:rPr>
              <a:t>Rendle</a:t>
            </a:r>
            <a:r>
              <a:rPr lang="en-US" altLang="zh-CN" sz="1400" dirty="0">
                <a:solidFill>
                  <a:srgbClr val="222222"/>
                </a:solidFill>
                <a:latin typeface="Arial" panose="020B0604020202020204" pitchFamily="34" charset="0"/>
              </a:rPr>
              <a:t>, Christoph </a:t>
            </a:r>
            <a:r>
              <a:rPr lang="en-US" altLang="zh-CN" sz="1400" dirty="0" err="1">
                <a:solidFill>
                  <a:srgbClr val="222222"/>
                </a:solidFill>
                <a:latin typeface="Arial" panose="020B0604020202020204" pitchFamily="34" charset="0"/>
              </a:rPr>
              <a:t>Freudenthaler</a:t>
            </a:r>
            <a:r>
              <a:rPr lang="en-US" altLang="zh-CN" sz="1400" dirty="0">
                <a:solidFill>
                  <a:srgbClr val="222222"/>
                </a:solidFill>
                <a:latin typeface="Arial" panose="020B0604020202020204" pitchFamily="34" charset="0"/>
              </a:rPr>
              <a:t>, Zeno </a:t>
            </a:r>
            <a:r>
              <a:rPr lang="en-US" altLang="zh-CN" sz="1400" dirty="0" err="1">
                <a:solidFill>
                  <a:srgbClr val="222222"/>
                </a:solidFill>
                <a:latin typeface="Arial" panose="020B0604020202020204" pitchFamily="34" charset="0"/>
              </a:rPr>
              <a:t>Gantner</a:t>
            </a:r>
            <a:r>
              <a:rPr lang="en-US" altLang="zh-CN" sz="1400" dirty="0">
                <a:solidFill>
                  <a:srgbClr val="222222"/>
                </a:solidFill>
                <a:latin typeface="Arial" panose="020B0604020202020204" pitchFamily="34" charset="0"/>
              </a:rPr>
              <a:t>, and Lars Schmidt-</a:t>
            </a:r>
            <a:r>
              <a:rPr lang="en-US" altLang="zh-CN" sz="1400" dirty="0" err="1">
                <a:solidFill>
                  <a:srgbClr val="222222"/>
                </a:solidFill>
                <a:latin typeface="Arial" panose="020B0604020202020204" pitchFamily="34" charset="0"/>
              </a:rPr>
              <a:t>Thieme</a:t>
            </a:r>
            <a:r>
              <a:rPr lang="en-US" altLang="zh-CN" sz="1400" dirty="0">
                <a:solidFill>
                  <a:srgbClr val="222222"/>
                </a:solidFill>
                <a:latin typeface="Arial" panose="020B0604020202020204" pitchFamily="34" charset="0"/>
              </a:rPr>
              <a:t>. 2009. BPR: Bayesian Personalized Ranking from Implicit Feedback. In Proceedings of the 25th Conference on Uncertainty in Artificial Intelligence. AUAI Press, Montreal, Canada, 452–461.</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65836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178F6B-6471-41A8-B830-EF2318B402C0}"/>
              </a:ext>
            </a:extLst>
          </p:cNvPr>
          <p:cNvSpPr>
            <a:spLocks noGrp="1"/>
          </p:cNvSpPr>
          <p:nvPr>
            <p:ph type="sldNum" sz="quarter" idx="12"/>
          </p:nvPr>
        </p:nvSpPr>
        <p:spPr/>
        <p:txBody>
          <a:bodyPr/>
          <a:lstStyle/>
          <a:p>
            <a:fld id="{2515AB8F-1C56-49E9-90C8-78D22B0C1B97}" type="slidenum">
              <a:rPr lang="zh-CN" altLang="en-US" smtClean="0"/>
              <a:pPr/>
              <a:t>35</a:t>
            </a:fld>
            <a:endParaRPr lang="zh-CN" altLang="en-US" dirty="0"/>
          </a:p>
        </p:txBody>
      </p:sp>
      <p:sp>
        <p:nvSpPr>
          <p:cNvPr id="3" name="标题 2">
            <a:extLst>
              <a:ext uri="{FF2B5EF4-FFF2-40B4-BE49-F238E27FC236}">
                <a16:creationId xmlns:a16="http://schemas.microsoft.com/office/drawing/2014/main" id="{70A358EE-557E-455F-8376-9A98B715B59B}"/>
              </a:ext>
            </a:extLst>
          </p:cNvPr>
          <p:cNvSpPr>
            <a:spLocks noGrp="1"/>
          </p:cNvSpPr>
          <p:nvPr>
            <p:ph type="title"/>
          </p:nvPr>
        </p:nvSpPr>
        <p:spPr/>
        <p:txBody>
          <a:bodyPr/>
          <a:lstStyle/>
          <a:p>
            <a:r>
              <a:rPr lang="en-US" altLang="zh-CN" dirty="0"/>
              <a:t>Research Questions</a:t>
            </a:r>
            <a:endParaRPr lang="zh-CN" altLang="en-US" dirty="0"/>
          </a:p>
        </p:txBody>
      </p:sp>
      <p:sp>
        <p:nvSpPr>
          <p:cNvPr id="4" name="文本框 3">
            <a:extLst>
              <a:ext uri="{FF2B5EF4-FFF2-40B4-BE49-F238E27FC236}">
                <a16:creationId xmlns:a16="http://schemas.microsoft.com/office/drawing/2014/main" id="{DC0BFC60-F40F-4D1E-9D05-77CCFFD5909D}"/>
              </a:ext>
            </a:extLst>
          </p:cNvPr>
          <p:cNvSpPr txBox="1"/>
          <p:nvPr/>
        </p:nvSpPr>
        <p:spPr>
          <a:xfrm>
            <a:off x="370390" y="1296365"/>
            <a:ext cx="10833903" cy="830997"/>
          </a:xfrm>
          <a:prstGeom prst="rect">
            <a:avLst/>
          </a:prstGeom>
          <a:noFill/>
        </p:spPr>
        <p:txBody>
          <a:bodyPr wrap="square" rtlCol="0">
            <a:spAutoFit/>
          </a:bodyPr>
          <a:lstStyle/>
          <a:p>
            <a:r>
              <a:rPr lang="en-US" altLang="zh-CN" sz="2400" dirty="0"/>
              <a:t>(RQ1) Can </a:t>
            </a:r>
            <a:r>
              <a:rPr lang="en-US" altLang="zh-CN" sz="2400" dirty="0" err="1"/>
              <a:t>FedFast</a:t>
            </a:r>
            <a:r>
              <a:rPr lang="en-US" altLang="zh-CN" sz="2400" dirty="0"/>
              <a:t> </a:t>
            </a:r>
            <a:r>
              <a:rPr lang="en-US" altLang="zh-CN" sz="2400" b="1" dirty="0">
                <a:solidFill>
                  <a:srgbClr val="FF0000"/>
                </a:solidFill>
              </a:rPr>
              <a:t>consistently outperform </a:t>
            </a:r>
            <a:r>
              <a:rPr lang="en-US" altLang="zh-CN" sz="2400" dirty="0" err="1"/>
              <a:t>FedAvg</a:t>
            </a:r>
            <a:r>
              <a:rPr lang="en-US" altLang="zh-CN" sz="2400" dirty="0"/>
              <a:t> in recommendation quality across all rounds of training to quality as an </a:t>
            </a:r>
            <a:r>
              <a:rPr lang="en-US" altLang="zh-CN" sz="2400" b="1" dirty="0">
                <a:solidFill>
                  <a:srgbClr val="FF0000"/>
                </a:solidFill>
              </a:rPr>
              <a:t>anytime</a:t>
            </a:r>
            <a:r>
              <a:rPr lang="en-US" altLang="zh-CN" sz="2400" dirty="0"/>
              <a:t> algorithm?</a:t>
            </a:r>
            <a:endParaRPr lang="zh-CN" altLang="en-US" sz="2400" dirty="0"/>
          </a:p>
        </p:txBody>
      </p:sp>
      <p:sp>
        <p:nvSpPr>
          <p:cNvPr id="5" name="文本框 4">
            <a:extLst>
              <a:ext uri="{FF2B5EF4-FFF2-40B4-BE49-F238E27FC236}">
                <a16:creationId xmlns:a16="http://schemas.microsoft.com/office/drawing/2014/main" id="{777E39B2-4425-42F2-ACD1-018B38810CD7}"/>
              </a:ext>
            </a:extLst>
          </p:cNvPr>
          <p:cNvSpPr txBox="1"/>
          <p:nvPr/>
        </p:nvSpPr>
        <p:spPr>
          <a:xfrm>
            <a:off x="370390" y="2394723"/>
            <a:ext cx="10833902" cy="830997"/>
          </a:xfrm>
          <a:prstGeom prst="rect">
            <a:avLst/>
          </a:prstGeom>
          <a:noFill/>
        </p:spPr>
        <p:txBody>
          <a:bodyPr wrap="square" rtlCol="0">
            <a:spAutoFit/>
          </a:bodyPr>
          <a:lstStyle/>
          <a:p>
            <a:r>
              <a:rPr lang="en-US" altLang="zh-CN" sz="2400" dirty="0"/>
              <a:t>(RQ2) Does </a:t>
            </a:r>
            <a:r>
              <a:rPr lang="en-US" altLang="zh-CN" sz="2400" dirty="0" err="1"/>
              <a:t>FedFast</a:t>
            </a:r>
            <a:r>
              <a:rPr lang="en-US" altLang="zh-CN" sz="2400" dirty="0"/>
              <a:t> converge </a:t>
            </a:r>
            <a:r>
              <a:rPr lang="en-US" altLang="zh-CN" sz="2400" b="1" dirty="0">
                <a:solidFill>
                  <a:srgbClr val="FF0000"/>
                </a:solidFill>
              </a:rPr>
              <a:t>faster</a:t>
            </a:r>
            <a:r>
              <a:rPr lang="en-US" altLang="zh-CN" sz="2400" dirty="0"/>
              <a:t> than </a:t>
            </a:r>
            <a:r>
              <a:rPr lang="en-US" altLang="zh-CN" sz="2400" dirty="0" err="1"/>
              <a:t>FedAvg</a:t>
            </a:r>
            <a:r>
              <a:rPr lang="en-US" altLang="zh-CN" sz="2400" dirty="0"/>
              <a:t> to reach a similar or better recommendation accuracy on the same recommendation task?</a:t>
            </a:r>
            <a:endParaRPr lang="zh-CN" altLang="en-US" sz="2400" dirty="0"/>
          </a:p>
        </p:txBody>
      </p:sp>
      <p:sp>
        <p:nvSpPr>
          <p:cNvPr id="6" name="文本框 5">
            <a:extLst>
              <a:ext uri="{FF2B5EF4-FFF2-40B4-BE49-F238E27FC236}">
                <a16:creationId xmlns:a16="http://schemas.microsoft.com/office/drawing/2014/main" id="{CF284836-6DAB-4EE4-9C89-DCBD99F0789C}"/>
              </a:ext>
            </a:extLst>
          </p:cNvPr>
          <p:cNvSpPr txBox="1"/>
          <p:nvPr/>
        </p:nvSpPr>
        <p:spPr>
          <a:xfrm>
            <a:off x="370390" y="3493081"/>
            <a:ext cx="10833902" cy="830997"/>
          </a:xfrm>
          <a:prstGeom prst="rect">
            <a:avLst/>
          </a:prstGeom>
          <a:noFill/>
        </p:spPr>
        <p:txBody>
          <a:bodyPr wrap="square" rtlCol="0">
            <a:spAutoFit/>
          </a:bodyPr>
          <a:lstStyle/>
          <a:p>
            <a:r>
              <a:rPr lang="en-US" altLang="zh-CN" sz="2400" dirty="0"/>
              <a:t>(RQ3) How </a:t>
            </a:r>
            <a:r>
              <a:rPr lang="en-US" altLang="zh-CN" sz="2400" b="1" dirty="0">
                <a:solidFill>
                  <a:srgbClr val="FF0000"/>
                </a:solidFill>
              </a:rPr>
              <a:t>sensitive</a:t>
            </a:r>
            <a:r>
              <a:rPr lang="en-US" altLang="zh-CN" sz="2400" dirty="0"/>
              <a:t> is </a:t>
            </a:r>
            <a:r>
              <a:rPr lang="en-US" altLang="zh-CN" sz="2400" dirty="0" err="1"/>
              <a:t>FedFast</a:t>
            </a:r>
            <a:r>
              <a:rPr lang="en-US" altLang="zh-CN" sz="2400" dirty="0"/>
              <a:t> to its </a:t>
            </a:r>
            <a:r>
              <a:rPr lang="en-US" altLang="zh-CN" sz="2400" b="1" dirty="0">
                <a:solidFill>
                  <a:srgbClr val="FF0000"/>
                </a:solidFill>
              </a:rPr>
              <a:t>hyperparameters</a:t>
            </a:r>
            <a:r>
              <a:rPr lang="en-US" altLang="zh-CN" sz="2400" dirty="0"/>
              <a:t> in terms of convergence speed and recommendation accuracy?</a:t>
            </a:r>
            <a:endParaRPr lang="zh-CN" altLang="en-US" sz="2400" dirty="0"/>
          </a:p>
        </p:txBody>
      </p:sp>
      <p:sp>
        <p:nvSpPr>
          <p:cNvPr id="7" name="文本框 6">
            <a:extLst>
              <a:ext uri="{FF2B5EF4-FFF2-40B4-BE49-F238E27FC236}">
                <a16:creationId xmlns:a16="http://schemas.microsoft.com/office/drawing/2014/main" id="{F8DE9B85-11DD-49FA-83D2-CE7A8E282137}"/>
              </a:ext>
            </a:extLst>
          </p:cNvPr>
          <p:cNvSpPr txBox="1"/>
          <p:nvPr/>
        </p:nvSpPr>
        <p:spPr>
          <a:xfrm>
            <a:off x="370390" y="4712484"/>
            <a:ext cx="11929420" cy="461665"/>
          </a:xfrm>
          <a:prstGeom prst="rect">
            <a:avLst/>
          </a:prstGeom>
          <a:noFill/>
        </p:spPr>
        <p:txBody>
          <a:bodyPr wrap="none" rtlCol="0">
            <a:spAutoFit/>
          </a:bodyPr>
          <a:lstStyle/>
          <a:p>
            <a:r>
              <a:rPr lang="en-US" altLang="zh-CN" sz="2400" dirty="0"/>
              <a:t>(RQ4) How significant are </a:t>
            </a:r>
            <a:r>
              <a:rPr lang="en-US" altLang="zh-CN" sz="2400" b="1" dirty="0">
                <a:solidFill>
                  <a:srgbClr val="FF0000"/>
                </a:solidFill>
              </a:rPr>
              <a:t>contributions</a:t>
            </a:r>
            <a:r>
              <a:rPr lang="en-US" altLang="zh-CN" sz="2400" dirty="0"/>
              <a:t> of </a:t>
            </a:r>
            <a:r>
              <a:rPr lang="en-US" altLang="zh-CN" sz="2400" dirty="0" err="1"/>
              <a:t>ActvSAMP</a:t>
            </a:r>
            <a:r>
              <a:rPr lang="en-US" altLang="zh-CN" sz="2400" dirty="0"/>
              <a:t> and </a:t>
            </a:r>
            <a:r>
              <a:rPr lang="en-US" altLang="zh-CN" sz="2400" dirty="0" err="1"/>
              <a:t>ActvAGG</a:t>
            </a:r>
            <a:r>
              <a:rPr lang="en-US" altLang="zh-CN" sz="2400" dirty="0"/>
              <a:t> to </a:t>
            </a:r>
            <a:r>
              <a:rPr lang="en-US" altLang="zh-CN" sz="2400" dirty="0" err="1"/>
              <a:t>FedFast</a:t>
            </a:r>
            <a:r>
              <a:rPr lang="en-US" altLang="zh-CN" sz="2400" dirty="0"/>
              <a:t>?</a:t>
            </a:r>
            <a:endParaRPr lang="zh-CN" altLang="en-US" sz="2400" dirty="0"/>
          </a:p>
        </p:txBody>
      </p:sp>
      <p:sp>
        <p:nvSpPr>
          <p:cNvPr id="8" name="文本框 7">
            <a:extLst>
              <a:ext uri="{FF2B5EF4-FFF2-40B4-BE49-F238E27FC236}">
                <a16:creationId xmlns:a16="http://schemas.microsoft.com/office/drawing/2014/main" id="{F1EB3918-A47B-4064-BE20-C01380D416E3}"/>
              </a:ext>
            </a:extLst>
          </p:cNvPr>
          <p:cNvSpPr txBox="1"/>
          <p:nvPr/>
        </p:nvSpPr>
        <p:spPr>
          <a:xfrm>
            <a:off x="370390" y="5561635"/>
            <a:ext cx="10316222" cy="461665"/>
          </a:xfrm>
          <a:prstGeom prst="rect">
            <a:avLst/>
          </a:prstGeom>
          <a:noFill/>
        </p:spPr>
        <p:txBody>
          <a:bodyPr wrap="none" rtlCol="0">
            <a:spAutoFit/>
          </a:bodyPr>
          <a:lstStyle/>
          <a:p>
            <a:r>
              <a:rPr lang="en-US" altLang="zh-CN" sz="2400" dirty="0"/>
              <a:t>(RQ5) Does </a:t>
            </a:r>
            <a:r>
              <a:rPr lang="en-US" altLang="zh-CN" sz="2400" dirty="0" err="1"/>
              <a:t>FedFast</a:t>
            </a:r>
            <a:r>
              <a:rPr lang="en-US" altLang="zh-CN" sz="2400" dirty="0"/>
              <a:t> behave </a:t>
            </a:r>
            <a:r>
              <a:rPr lang="en-US" altLang="zh-CN" sz="2400" b="1" dirty="0">
                <a:solidFill>
                  <a:srgbClr val="FF0000"/>
                </a:solidFill>
              </a:rPr>
              <a:t>consistently across different datasets</a:t>
            </a:r>
            <a:r>
              <a:rPr lang="en-US" altLang="zh-CN" sz="2400" dirty="0"/>
              <a:t>? </a:t>
            </a:r>
            <a:endParaRPr lang="zh-CN" altLang="en-US" sz="2400" dirty="0"/>
          </a:p>
        </p:txBody>
      </p:sp>
    </p:spTree>
    <p:extLst>
      <p:ext uri="{BB962C8B-B14F-4D97-AF65-F5344CB8AC3E}">
        <p14:creationId xmlns:p14="http://schemas.microsoft.com/office/powerpoint/2010/main" val="1024097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973677-9FAC-4110-920F-E96E626AF421}"/>
              </a:ext>
            </a:extLst>
          </p:cNvPr>
          <p:cNvSpPr>
            <a:spLocks noGrp="1"/>
          </p:cNvSpPr>
          <p:nvPr>
            <p:ph type="sldNum" sz="quarter" idx="12"/>
          </p:nvPr>
        </p:nvSpPr>
        <p:spPr/>
        <p:txBody>
          <a:bodyPr/>
          <a:lstStyle/>
          <a:p>
            <a:fld id="{2515AB8F-1C56-49E9-90C8-78D22B0C1B97}" type="slidenum">
              <a:rPr lang="zh-CN" altLang="en-US" smtClean="0"/>
              <a:pPr/>
              <a:t>36</a:t>
            </a:fld>
            <a:endParaRPr lang="zh-CN" altLang="en-US" dirty="0"/>
          </a:p>
        </p:txBody>
      </p:sp>
      <p:sp>
        <p:nvSpPr>
          <p:cNvPr id="3" name="标题 2">
            <a:extLst>
              <a:ext uri="{FF2B5EF4-FFF2-40B4-BE49-F238E27FC236}">
                <a16:creationId xmlns:a16="http://schemas.microsoft.com/office/drawing/2014/main" id="{70E56B3A-3ACC-40FF-AB2E-06C3F380CF0D}"/>
              </a:ext>
            </a:extLst>
          </p:cNvPr>
          <p:cNvSpPr>
            <a:spLocks noGrp="1"/>
          </p:cNvSpPr>
          <p:nvPr>
            <p:ph type="title"/>
          </p:nvPr>
        </p:nvSpPr>
        <p:spPr/>
        <p:txBody>
          <a:bodyPr/>
          <a:lstStyle/>
          <a:p>
            <a:r>
              <a:rPr lang="zh-CN" altLang="en-US" dirty="0"/>
              <a:t>性能比较</a:t>
            </a:r>
          </a:p>
        </p:txBody>
      </p:sp>
      <p:pic>
        <p:nvPicPr>
          <p:cNvPr id="5" name="图片 4">
            <a:extLst>
              <a:ext uri="{FF2B5EF4-FFF2-40B4-BE49-F238E27FC236}">
                <a16:creationId xmlns:a16="http://schemas.microsoft.com/office/drawing/2014/main" id="{CE001A8A-F2E3-4552-9BC6-49288E1D2D24}"/>
              </a:ext>
            </a:extLst>
          </p:cNvPr>
          <p:cNvPicPr>
            <a:picLocks noChangeAspect="1"/>
          </p:cNvPicPr>
          <p:nvPr/>
        </p:nvPicPr>
        <p:blipFill>
          <a:blip r:embed="rId2"/>
          <a:stretch>
            <a:fillRect/>
          </a:stretch>
        </p:blipFill>
        <p:spPr>
          <a:xfrm>
            <a:off x="313093" y="1192193"/>
            <a:ext cx="6855716" cy="4297612"/>
          </a:xfrm>
          <a:prstGeom prst="rect">
            <a:avLst/>
          </a:prstGeom>
        </p:spPr>
      </p:pic>
      <p:sp>
        <p:nvSpPr>
          <p:cNvPr id="6" name="文本框 5">
            <a:extLst>
              <a:ext uri="{FF2B5EF4-FFF2-40B4-BE49-F238E27FC236}">
                <a16:creationId xmlns:a16="http://schemas.microsoft.com/office/drawing/2014/main" id="{1ED71BAA-9DE9-40FE-B3BF-2AB2F95986E4}"/>
              </a:ext>
            </a:extLst>
          </p:cNvPr>
          <p:cNvSpPr txBox="1"/>
          <p:nvPr/>
        </p:nvSpPr>
        <p:spPr>
          <a:xfrm>
            <a:off x="7226683" y="1905506"/>
            <a:ext cx="4401661" cy="3046988"/>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t>training recommendation models in a distributed setup might afford us some </a:t>
            </a:r>
            <a:r>
              <a:rPr lang="en-US" altLang="zh-CN" sz="2400" b="1" dirty="0">
                <a:solidFill>
                  <a:srgbClr val="FF0000"/>
                </a:solidFill>
              </a:rPr>
              <a:t>benefits for data locality and scalability</a:t>
            </a:r>
            <a:r>
              <a:rPr lang="en-US" altLang="zh-CN" sz="2400" dirty="0"/>
              <a:t>, but that comes at a cost of </a:t>
            </a:r>
            <a:r>
              <a:rPr lang="en-US" altLang="zh-CN" sz="2400" b="1" dirty="0">
                <a:solidFill>
                  <a:srgbClr val="FF0000"/>
                </a:solidFill>
              </a:rPr>
              <a:t>degraded recommendation quality</a:t>
            </a:r>
            <a:endParaRPr lang="zh-CN" altLang="en-US" sz="2400" b="1" dirty="0">
              <a:solidFill>
                <a:srgbClr val="FF0000"/>
              </a:solidFill>
            </a:endParaRPr>
          </a:p>
        </p:txBody>
      </p:sp>
    </p:spTree>
    <p:extLst>
      <p:ext uri="{BB962C8B-B14F-4D97-AF65-F5344CB8AC3E}">
        <p14:creationId xmlns:p14="http://schemas.microsoft.com/office/powerpoint/2010/main" val="1455535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973677-9FAC-4110-920F-E96E626AF421}"/>
              </a:ext>
            </a:extLst>
          </p:cNvPr>
          <p:cNvSpPr>
            <a:spLocks noGrp="1"/>
          </p:cNvSpPr>
          <p:nvPr>
            <p:ph type="sldNum" sz="quarter" idx="12"/>
          </p:nvPr>
        </p:nvSpPr>
        <p:spPr/>
        <p:txBody>
          <a:bodyPr/>
          <a:lstStyle/>
          <a:p>
            <a:fld id="{2515AB8F-1C56-49E9-90C8-78D22B0C1B97}" type="slidenum">
              <a:rPr lang="zh-CN" altLang="en-US" smtClean="0"/>
              <a:pPr/>
              <a:t>37</a:t>
            </a:fld>
            <a:endParaRPr lang="zh-CN" altLang="en-US" dirty="0"/>
          </a:p>
        </p:txBody>
      </p:sp>
      <p:sp>
        <p:nvSpPr>
          <p:cNvPr id="3" name="标题 2">
            <a:extLst>
              <a:ext uri="{FF2B5EF4-FFF2-40B4-BE49-F238E27FC236}">
                <a16:creationId xmlns:a16="http://schemas.microsoft.com/office/drawing/2014/main" id="{70E56B3A-3ACC-40FF-AB2E-06C3F380CF0D}"/>
              </a:ext>
            </a:extLst>
          </p:cNvPr>
          <p:cNvSpPr>
            <a:spLocks noGrp="1"/>
          </p:cNvSpPr>
          <p:nvPr>
            <p:ph type="title"/>
          </p:nvPr>
        </p:nvSpPr>
        <p:spPr/>
        <p:txBody>
          <a:bodyPr/>
          <a:lstStyle/>
          <a:p>
            <a:r>
              <a:rPr lang="zh-CN" altLang="en-US" dirty="0"/>
              <a:t>收敛速度</a:t>
            </a:r>
          </a:p>
        </p:txBody>
      </p:sp>
      <p:pic>
        <p:nvPicPr>
          <p:cNvPr id="5" name="图片 4">
            <a:extLst>
              <a:ext uri="{FF2B5EF4-FFF2-40B4-BE49-F238E27FC236}">
                <a16:creationId xmlns:a16="http://schemas.microsoft.com/office/drawing/2014/main" id="{4CC97756-6ABF-467F-AEF8-2D67247B76FD}"/>
              </a:ext>
            </a:extLst>
          </p:cNvPr>
          <p:cNvPicPr>
            <a:picLocks noChangeAspect="1"/>
          </p:cNvPicPr>
          <p:nvPr/>
        </p:nvPicPr>
        <p:blipFill>
          <a:blip r:embed="rId2"/>
          <a:stretch>
            <a:fillRect/>
          </a:stretch>
        </p:blipFill>
        <p:spPr>
          <a:xfrm>
            <a:off x="1304822" y="1169043"/>
            <a:ext cx="9582356" cy="4935420"/>
          </a:xfrm>
          <a:prstGeom prst="rect">
            <a:avLst/>
          </a:prstGeom>
        </p:spPr>
      </p:pic>
      <p:sp>
        <p:nvSpPr>
          <p:cNvPr id="6" name="矩形 5">
            <a:extLst>
              <a:ext uri="{FF2B5EF4-FFF2-40B4-BE49-F238E27FC236}">
                <a16:creationId xmlns:a16="http://schemas.microsoft.com/office/drawing/2014/main" id="{866C245A-11A3-4426-9916-279006D82B71}"/>
              </a:ext>
            </a:extLst>
          </p:cNvPr>
          <p:cNvSpPr/>
          <p:nvPr/>
        </p:nvSpPr>
        <p:spPr>
          <a:xfrm>
            <a:off x="10118425" y="5829301"/>
            <a:ext cx="1236340"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47C7E1C-3775-42C1-A369-AB18B40CEB43}"/>
              </a:ext>
            </a:extLst>
          </p:cNvPr>
          <p:cNvSpPr/>
          <p:nvPr/>
        </p:nvSpPr>
        <p:spPr>
          <a:xfrm>
            <a:off x="9685710" y="1028699"/>
            <a:ext cx="1435261" cy="28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995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973677-9FAC-4110-920F-E96E626AF421}"/>
              </a:ext>
            </a:extLst>
          </p:cNvPr>
          <p:cNvSpPr>
            <a:spLocks noGrp="1"/>
          </p:cNvSpPr>
          <p:nvPr>
            <p:ph type="sldNum" sz="quarter" idx="12"/>
          </p:nvPr>
        </p:nvSpPr>
        <p:spPr/>
        <p:txBody>
          <a:bodyPr/>
          <a:lstStyle/>
          <a:p>
            <a:fld id="{2515AB8F-1C56-49E9-90C8-78D22B0C1B97}" type="slidenum">
              <a:rPr lang="zh-CN" altLang="en-US" smtClean="0"/>
              <a:pPr/>
              <a:t>38</a:t>
            </a:fld>
            <a:endParaRPr lang="zh-CN" altLang="en-US" dirty="0"/>
          </a:p>
        </p:txBody>
      </p:sp>
      <p:sp>
        <p:nvSpPr>
          <p:cNvPr id="3" name="标题 2">
            <a:extLst>
              <a:ext uri="{FF2B5EF4-FFF2-40B4-BE49-F238E27FC236}">
                <a16:creationId xmlns:a16="http://schemas.microsoft.com/office/drawing/2014/main" id="{70E56B3A-3ACC-40FF-AB2E-06C3F380CF0D}"/>
              </a:ext>
            </a:extLst>
          </p:cNvPr>
          <p:cNvSpPr>
            <a:spLocks noGrp="1"/>
          </p:cNvSpPr>
          <p:nvPr>
            <p:ph type="title"/>
          </p:nvPr>
        </p:nvSpPr>
        <p:spPr/>
        <p:txBody>
          <a:bodyPr/>
          <a:lstStyle/>
          <a:p>
            <a:r>
              <a:rPr lang="zh-CN" altLang="en-US" dirty="0"/>
              <a:t>改变聚类数量</a:t>
            </a:r>
          </a:p>
        </p:txBody>
      </p:sp>
      <p:pic>
        <p:nvPicPr>
          <p:cNvPr id="5" name="图片 4">
            <a:extLst>
              <a:ext uri="{FF2B5EF4-FFF2-40B4-BE49-F238E27FC236}">
                <a16:creationId xmlns:a16="http://schemas.microsoft.com/office/drawing/2014/main" id="{5AF2F0A4-B306-44C6-9C0E-2FD77D321230}"/>
              </a:ext>
            </a:extLst>
          </p:cNvPr>
          <p:cNvPicPr>
            <a:picLocks noChangeAspect="1"/>
          </p:cNvPicPr>
          <p:nvPr/>
        </p:nvPicPr>
        <p:blipFill>
          <a:blip r:embed="rId2"/>
          <a:stretch>
            <a:fillRect/>
          </a:stretch>
        </p:blipFill>
        <p:spPr>
          <a:xfrm>
            <a:off x="663478" y="1261641"/>
            <a:ext cx="10865044" cy="4705182"/>
          </a:xfrm>
          <a:prstGeom prst="rect">
            <a:avLst/>
          </a:prstGeom>
        </p:spPr>
      </p:pic>
    </p:spTree>
    <p:extLst>
      <p:ext uri="{BB962C8B-B14F-4D97-AF65-F5344CB8AC3E}">
        <p14:creationId xmlns:p14="http://schemas.microsoft.com/office/powerpoint/2010/main" val="4092910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973677-9FAC-4110-920F-E96E626AF421}"/>
              </a:ext>
            </a:extLst>
          </p:cNvPr>
          <p:cNvSpPr>
            <a:spLocks noGrp="1"/>
          </p:cNvSpPr>
          <p:nvPr>
            <p:ph type="sldNum" sz="quarter" idx="12"/>
          </p:nvPr>
        </p:nvSpPr>
        <p:spPr/>
        <p:txBody>
          <a:bodyPr/>
          <a:lstStyle/>
          <a:p>
            <a:fld id="{2515AB8F-1C56-49E9-90C8-78D22B0C1B97}" type="slidenum">
              <a:rPr lang="zh-CN" altLang="en-US" smtClean="0"/>
              <a:pPr/>
              <a:t>39</a:t>
            </a:fld>
            <a:endParaRPr lang="zh-CN" altLang="en-US" dirty="0"/>
          </a:p>
        </p:txBody>
      </p:sp>
      <p:sp>
        <p:nvSpPr>
          <p:cNvPr id="3" name="标题 2">
            <a:extLst>
              <a:ext uri="{FF2B5EF4-FFF2-40B4-BE49-F238E27FC236}">
                <a16:creationId xmlns:a16="http://schemas.microsoft.com/office/drawing/2014/main" id="{70E56B3A-3ACC-40FF-AB2E-06C3F380CF0D}"/>
              </a:ext>
            </a:extLst>
          </p:cNvPr>
          <p:cNvSpPr>
            <a:spLocks noGrp="1"/>
          </p:cNvSpPr>
          <p:nvPr>
            <p:ph type="title"/>
          </p:nvPr>
        </p:nvSpPr>
        <p:spPr/>
        <p:txBody>
          <a:bodyPr/>
          <a:lstStyle/>
          <a:p>
            <a:r>
              <a:rPr lang="en-US" altLang="zh-CN" dirty="0"/>
              <a:t>Ablation</a:t>
            </a:r>
            <a:endParaRPr lang="zh-CN" altLang="en-US" dirty="0"/>
          </a:p>
        </p:txBody>
      </p:sp>
      <p:pic>
        <p:nvPicPr>
          <p:cNvPr id="5" name="图片 4">
            <a:extLst>
              <a:ext uri="{FF2B5EF4-FFF2-40B4-BE49-F238E27FC236}">
                <a16:creationId xmlns:a16="http://schemas.microsoft.com/office/drawing/2014/main" id="{9AD02CA8-2764-49E3-BA11-8548F3BBFD8C}"/>
              </a:ext>
            </a:extLst>
          </p:cNvPr>
          <p:cNvPicPr>
            <a:picLocks noChangeAspect="1"/>
          </p:cNvPicPr>
          <p:nvPr/>
        </p:nvPicPr>
        <p:blipFill>
          <a:blip r:embed="rId2"/>
          <a:stretch>
            <a:fillRect/>
          </a:stretch>
        </p:blipFill>
        <p:spPr>
          <a:xfrm>
            <a:off x="690623" y="1354672"/>
            <a:ext cx="10810754" cy="4676734"/>
          </a:xfrm>
          <a:prstGeom prst="rect">
            <a:avLst/>
          </a:prstGeom>
        </p:spPr>
      </p:pic>
      <p:sp>
        <p:nvSpPr>
          <p:cNvPr id="6" name="矩形 5">
            <a:extLst>
              <a:ext uri="{FF2B5EF4-FFF2-40B4-BE49-F238E27FC236}">
                <a16:creationId xmlns:a16="http://schemas.microsoft.com/office/drawing/2014/main" id="{EF7A1374-D4FB-4DFB-97DC-4797DC34A94A}"/>
              </a:ext>
            </a:extLst>
          </p:cNvPr>
          <p:cNvSpPr/>
          <p:nvPr/>
        </p:nvSpPr>
        <p:spPr>
          <a:xfrm>
            <a:off x="9919504" y="1028699"/>
            <a:ext cx="1898248" cy="47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904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a:xfrm>
            <a:off x="1091255" y="237834"/>
            <a:ext cx="8168208" cy="790865"/>
          </a:xfrm>
        </p:spPr>
        <p:txBody>
          <a:bodyPr/>
          <a:lstStyle/>
          <a:p>
            <a:pPr fontAlgn="base">
              <a:spcAft>
                <a:spcPct val="0"/>
              </a:spcAft>
            </a:pPr>
            <a:r>
              <a:rPr lang="zh-CN" altLang="en-US" dirty="0">
                <a:latin typeface="+mn-lt"/>
                <a:ea typeface="+mn-ea"/>
                <a:cs typeface="+mn-ea"/>
              </a:rPr>
              <a:t>推荐无处不在</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4</a:t>
            </a:fld>
            <a:endParaRPr lang="zh-CN" altLang="en-US">
              <a:cs typeface="+mn-ea"/>
              <a:sym typeface="+mn-lt"/>
            </a:endParaRPr>
          </a:p>
        </p:txBody>
      </p:sp>
      <p:sp>
        <p:nvSpPr>
          <p:cNvPr id="9" name="文本框 8">
            <a:extLst>
              <a:ext uri="{FF2B5EF4-FFF2-40B4-BE49-F238E27FC236}">
                <a16:creationId xmlns:a16="http://schemas.microsoft.com/office/drawing/2014/main" id="{A286B360-E180-437D-9887-6242AE1D35A3}"/>
              </a:ext>
            </a:extLst>
          </p:cNvPr>
          <p:cNvSpPr txBox="1"/>
          <p:nvPr/>
        </p:nvSpPr>
        <p:spPr>
          <a:xfrm>
            <a:off x="2301113" y="2604586"/>
            <a:ext cx="184731" cy="338554"/>
          </a:xfrm>
          <a:prstGeom prst="rect">
            <a:avLst/>
          </a:prstGeom>
          <a:noFill/>
          <a:ln>
            <a:noFill/>
          </a:ln>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F10615D-6521-4CF3-A70E-A7F823F2D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844" y="1028699"/>
            <a:ext cx="2879107" cy="5120972"/>
          </a:xfrm>
          <a:prstGeom prst="rect">
            <a:avLst/>
          </a:prstGeom>
        </p:spPr>
      </p:pic>
      <p:pic>
        <p:nvPicPr>
          <p:cNvPr id="21" name="图片 20">
            <a:extLst>
              <a:ext uri="{FF2B5EF4-FFF2-40B4-BE49-F238E27FC236}">
                <a16:creationId xmlns:a16="http://schemas.microsoft.com/office/drawing/2014/main" id="{3D8F01CA-7BD3-4814-80EE-A673091A4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049" y="1028699"/>
            <a:ext cx="2879107" cy="5120972"/>
          </a:xfrm>
          <a:prstGeom prst="rect">
            <a:avLst/>
          </a:prstGeom>
        </p:spPr>
      </p:pic>
    </p:spTree>
    <p:extLst>
      <p:ext uri="{BB962C8B-B14F-4D97-AF65-F5344CB8AC3E}">
        <p14:creationId xmlns:p14="http://schemas.microsoft.com/office/powerpoint/2010/main" val="1496016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a:xfrm>
            <a:off x="4097999" y="3891452"/>
            <a:ext cx="3996000" cy="914400"/>
          </a:xfrm>
        </p:spPr>
        <p:txBody>
          <a:bodyPr/>
          <a:lstStyle/>
          <a:p>
            <a:r>
              <a:rPr lang="zh-CN" altLang="en-US" dirty="0"/>
              <a:t>总结思考</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DD35B9-5A10-43E0-B7A5-AA3DEC5ED247}"/>
              </a:ext>
            </a:extLst>
          </p:cNvPr>
          <p:cNvSpPr>
            <a:spLocks noGrp="1"/>
          </p:cNvSpPr>
          <p:nvPr>
            <p:ph type="sldNum" sz="quarter" idx="12"/>
          </p:nvPr>
        </p:nvSpPr>
        <p:spPr/>
        <p:txBody>
          <a:bodyPr/>
          <a:lstStyle/>
          <a:p>
            <a:fld id="{2515AB8F-1C56-49E9-90C8-78D22B0C1B97}" type="slidenum">
              <a:rPr lang="zh-CN" altLang="en-US" smtClean="0"/>
              <a:pPr/>
              <a:t>41</a:t>
            </a:fld>
            <a:endParaRPr lang="zh-CN" altLang="en-US" dirty="0"/>
          </a:p>
        </p:txBody>
      </p:sp>
      <p:sp>
        <p:nvSpPr>
          <p:cNvPr id="3" name="标题 2">
            <a:extLst>
              <a:ext uri="{FF2B5EF4-FFF2-40B4-BE49-F238E27FC236}">
                <a16:creationId xmlns:a16="http://schemas.microsoft.com/office/drawing/2014/main" id="{6CDA2C83-96B4-4C4D-90D1-B39ABBC01750}"/>
              </a:ext>
            </a:extLst>
          </p:cNvPr>
          <p:cNvSpPr>
            <a:spLocks noGrp="1"/>
          </p:cNvSpPr>
          <p:nvPr>
            <p:ph type="title"/>
          </p:nvPr>
        </p:nvSpPr>
        <p:spPr/>
        <p:txBody>
          <a:bodyPr/>
          <a:lstStyle/>
          <a:p>
            <a:r>
              <a:rPr lang="zh-CN" altLang="en-US" dirty="0"/>
              <a:t>作者的未来工作</a:t>
            </a:r>
          </a:p>
        </p:txBody>
      </p:sp>
      <p:sp>
        <p:nvSpPr>
          <p:cNvPr id="4" name="文本框 3">
            <a:extLst>
              <a:ext uri="{FF2B5EF4-FFF2-40B4-BE49-F238E27FC236}">
                <a16:creationId xmlns:a16="http://schemas.microsoft.com/office/drawing/2014/main" id="{87596480-7B1E-4B16-965A-C8CD3195A8C1}"/>
              </a:ext>
            </a:extLst>
          </p:cNvPr>
          <p:cNvSpPr txBox="1"/>
          <p:nvPr/>
        </p:nvSpPr>
        <p:spPr>
          <a:xfrm>
            <a:off x="393539" y="1284790"/>
            <a:ext cx="10995949" cy="830997"/>
          </a:xfrm>
          <a:prstGeom prst="rect">
            <a:avLst/>
          </a:prstGeom>
          <a:noFill/>
        </p:spPr>
        <p:txBody>
          <a:bodyPr wrap="square" rtlCol="0">
            <a:spAutoFit/>
          </a:bodyPr>
          <a:lstStyle/>
          <a:p>
            <a:pPr marL="285750" indent="-285750">
              <a:buFont typeface="Wingdings" panose="05000000000000000000" pitchFamily="2" charset="2"/>
              <a:buChar char="u"/>
            </a:pPr>
            <a:r>
              <a:rPr lang="en-US" altLang="zh-CN" sz="2400" dirty="0"/>
              <a:t>We have left this analysis between </a:t>
            </a:r>
            <a:r>
              <a:rPr lang="en-US" altLang="zh-CN" sz="2400" b="1" dirty="0">
                <a:solidFill>
                  <a:srgbClr val="FF0000"/>
                </a:solidFill>
              </a:rPr>
              <a:t>training time and communication rounds</a:t>
            </a:r>
            <a:r>
              <a:rPr lang="en-US" altLang="zh-CN" sz="2400" dirty="0"/>
              <a:t> for future work.</a:t>
            </a:r>
            <a:endParaRPr lang="zh-CN" altLang="en-US" sz="2400" dirty="0"/>
          </a:p>
        </p:txBody>
      </p:sp>
      <p:sp>
        <p:nvSpPr>
          <p:cNvPr id="5" name="文本框 4">
            <a:extLst>
              <a:ext uri="{FF2B5EF4-FFF2-40B4-BE49-F238E27FC236}">
                <a16:creationId xmlns:a16="http://schemas.microsoft.com/office/drawing/2014/main" id="{EBB736B5-499A-49F6-8015-62167AC2635D}"/>
              </a:ext>
            </a:extLst>
          </p:cNvPr>
          <p:cNvSpPr txBox="1"/>
          <p:nvPr/>
        </p:nvSpPr>
        <p:spPr>
          <a:xfrm>
            <a:off x="393539" y="2371878"/>
            <a:ext cx="10719729" cy="461665"/>
          </a:xfrm>
          <a:prstGeom prst="rect">
            <a:avLst/>
          </a:prstGeom>
          <a:noFill/>
        </p:spPr>
        <p:txBody>
          <a:bodyPr wrap="square" rtlCol="0">
            <a:spAutoFit/>
          </a:bodyPr>
          <a:lstStyle>
            <a:defPPr>
              <a:defRPr lang="zh-CN"/>
            </a:defPPr>
            <a:lvl1pPr marL="285750" indent="-285750">
              <a:buFont typeface="Wingdings" panose="05000000000000000000" pitchFamily="2" charset="2"/>
              <a:buChar char="u"/>
              <a:defRPr sz="2400"/>
            </a:lvl1pPr>
          </a:lstStyle>
          <a:p>
            <a:r>
              <a:rPr lang="en-US" altLang="zh-CN" dirty="0"/>
              <a:t>This requires a </a:t>
            </a:r>
            <a:r>
              <a:rPr lang="en-US" altLang="zh-CN" b="1" dirty="0">
                <a:solidFill>
                  <a:srgbClr val="FF0000"/>
                </a:solidFill>
              </a:rPr>
              <a:t>live-study</a:t>
            </a:r>
            <a:r>
              <a:rPr lang="en-US" altLang="zh-CN" dirty="0"/>
              <a:t>, but remains a key objective for future work.</a:t>
            </a:r>
            <a:endParaRPr lang="zh-CN" altLang="en-US" dirty="0"/>
          </a:p>
        </p:txBody>
      </p:sp>
      <p:sp>
        <p:nvSpPr>
          <p:cNvPr id="6" name="文本框 5">
            <a:extLst>
              <a:ext uri="{FF2B5EF4-FFF2-40B4-BE49-F238E27FC236}">
                <a16:creationId xmlns:a16="http://schemas.microsoft.com/office/drawing/2014/main" id="{1BC39DED-8BBA-459A-9055-8D6BA1B49DFF}"/>
              </a:ext>
            </a:extLst>
          </p:cNvPr>
          <p:cNvSpPr txBox="1"/>
          <p:nvPr/>
        </p:nvSpPr>
        <p:spPr>
          <a:xfrm>
            <a:off x="393539" y="3193461"/>
            <a:ext cx="10719729" cy="830997"/>
          </a:xfrm>
          <a:prstGeom prst="rect">
            <a:avLst/>
          </a:prstGeom>
          <a:noFill/>
        </p:spPr>
        <p:txBody>
          <a:bodyPr wrap="square" rtlCol="0">
            <a:spAutoFit/>
          </a:bodyPr>
          <a:lstStyle>
            <a:defPPr>
              <a:defRPr lang="zh-CN"/>
            </a:defPPr>
            <a:lvl1pPr marL="285750" indent="-285750">
              <a:buFont typeface="Wingdings" panose="05000000000000000000" pitchFamily="2" charset="2"/>
              <a:buChar char="u"/>
              <a:defRPr sz="2400"/>
            </a:lvl1pPr>
          </a:lstStyle>
          <a:p>
            <a:r>
              <a:rPr lang="en-US" altLang="zh-CN" dirty="0"/>
              <a:t>Discussing the </a:t>
            </a:r>
            <a:r>
              <a:rPr lang="en-US" altLang="zh-CN" b="1" dirty="0">
                <a:solidFill>
                  <a:srgbClr val="FF0000"/>
                </a:solidFill>
              </a:rPr>
              <a:t>privacy implications </a:t>
            </a:r>
            <a:r>
              <a:rPr lang="en-US" altLang="zh-CN" dirty="0"/>
              <a:t>of FL is beyond the scope of this work and will be investigated in future work. </a:t>
            </a:r>
            <a:endParaRPr lang="zh-CN" altLang="en-US" dirty="0"/>
          </a:p>
        </p:txBody>
      </p:sp>
      <p:sp>
        <p:nvSpPr>
          <p:cNvPr id="7" name="文本框 6">
            <a:extLst>
              <a:ext uri="{FF2B5EF4-FFF2-40B4-BE49-F238E27FC236}">
                <a16:creationId xmlns:a16="http://schemas.microsoft.com/office/drawing/2014/main" id="{65FFD3F3-5BB3-4E84-9085-82CD5ECA67FE}"/>
              </a:ext>
            </a:extLst>
          </p:cNvPr>
          <p:cNvSpPr txBox="1"/>
          <p:nvPr/>
        </p:nvSpPr>
        <p:spPr>
          <a:xfrm>
            <a:off x="393538" y="4384376"/>
            <a:ext cx="10719730" cy="1200329"/>
          </a:xfrm>
          <a:prstGeom prst="rect">
            <a:avLst/>
          </a:prstGeom>
          <a:noFill/>
        </p:spPr>
        <p:txBody>
          <a:bodyPr wrap="square" rtlCol="0">
            <a:spAutoFit/>
          </a:bodyPr>
          <a:lstStyle>
            <a:defPPr>
              <a:defRPr lang="zh-CN"/>
            </a:defPPr>
            <a:lvl1pPr marL="285750" indent="-285750">
              <a:buFont typeface="Wingdings" panose="05000000000000000000" pitchFamily="2" charset="2"/>
              <a:buChar char="u"/>
              <a:defRPr sz="2400"/>
            </a:lvl1pPr>
          </a:lstStyle>
          <a:p>
            <a:r>
              <a:rPr lang="en-US" altLang="zh-CN" dirty="0"/>
              <a:t>Future work will consider new approaches to make the training process even more efficient by </a:t>
            </a:r>
            <a:r>
              <a:rPr lang="en-US" altLang="zh-CN" b="1" dirty="0">
                <a:solidFill>
                  <a:srgbClr val="FF0000"/>
                </a:solidFill>
              </a:rPr>
              <a:t>modelling the sampling of users </a:t>
            </a:r>
            <a:r>
              <a:rPr lang="en-US" altLang="zh-CN" dirty="0"/>
              <a:t>as a reinforcement learning process, for example.</a:t>
            </a:r>
            <a:endParaRPr lang="zh-CN" altLang="en-US" dirty="0"/>
          </a:p>
        </p:txBody>
      </p:sp>
    </p:spTree>
    <p:extLst>
      <p:ext uri="{BB962C8B-B14F-4D97-AF65-F5344CB8AC3E}">
        <p14:creationId xmlns:p14="http://schemas.microsoft.com/office/powerpoint/2010/main" val="1557368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A99F38-9794-476E-B77B-632FEE82A9F3}"/>
              </a:ext>
            </a:extLst>
          </p:cNvPr>
          <p:cNvSpPr>
            <a:spLocks noGrp="1"/>
          </p:cNvSpPr>
          <p:nvPr>
            <p:ph type="sldNum" sz="quarter" idx="12"/>
          </p:nvPr>
        </p:nvSpPr>
        <p:spPr/>
        <p:txBody>
          <a:bodyPr/>
          <a:lstStyle/>
          <a:p>
            <a:fld id="{2515AB8F-1C56-49E9-90C8-78D22B0C1B97}" type="slidenum">
              <a:rPr lang="zh-CN" altLang="en-US" smtClean="0"/>
              <a:pPr/>
              <a:t>42</a:t>
            </a:fld>
            <a:endParaRPr lang="zh-CN" altLang="en-US" dirty="0"/>
          </a:p>
        </p:txBody>
      </p:sp>
      <p:sp>
        <p:nvSpPr>
          <p:cNvPr id="3" name="标题 2">
            <a:extLst>
              <a:ext uri="{FF2B5EF4-FFF2-40B4-BE49-F238E27FC236}">
                <a16:creationId xmlns:a16="http://schemas.microsoft.com/office/drawing/2014/main" id="{F0D6D271-7584-419D-AE75-866EF379947F}"/>
              </a:ext>
            </a:extLst>
          </p:cNvPr>
          <p:cNvSpPr>
            <a:spLocks noGrp="1"/>
          </p:cNvSpPr>
          <p:nvPr>
            <p:ph type="title"/>
          </p:nvPr>
        </p:nvSpPr>
        <p:spPr/>
        <p:txBody>
          <a:bodyPr/>
          <a:lstStyle/>
          <a:p>
            <a:r>
              <a:rPr lang="zh-CN" altLang="en-US" dirty="0"/>
              <a:t>思考</a:t>
            </a:r>
          </a:p>
        </p:txBody>
      </p:sp>
      <p:sp>
        <p:nvSpPr>
          <p:cNvPr id="4" name="文本框 3">
            <a:extLst>
              <a:ext uri="{FF2B5EF4-FFF2-40B4-BE49-F238E27FC236}">
                <a16:creationId xmlns:a16="http://schemas.microsoft.com/office/drawing/2014/main" id="{C6ED16E7-7127-4582-A297-269289356A25}"/>
              </a:ext>
            </a:extLst>
          </p:cNvPr>
          <p:cNvSpPr txBox="1"/>
          <p:nvPr/>
        </p:nvSpPr>
        <p:spPr>
          <a:xfrm>
            <a:off x="405114" y="1266338"/>
            <a:ext cx="1954381"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这篇论文</a:t>
            </a:r>
          </a:p>
        </p:txBody>
      </p:sp>
      <p:sp>
        <p:nvSpPr>
          <p:cNvPr id="5" name="文本框 4">
            <a:extLst>
              <a:ext uri="{FF2B5EF4-FFF2-40B4-BE49-F238E27FC236}">
                <a16:creationId xmlns:a16="http://schemas.microsoft.com/office/drawing/2014/main" id="{F0CD1F29-1175-42DE-900A-FDC0499C6273}"/>
              </a:ext>
            </a:extLst>
          </p:cNvPr>
          <p:cNvSpPr txBox="1"/>
          <p:nvPr/>
        </p:nvSpPr>
        <p:spPr>
          <a:xfrm>
            <a:off x="780545" y="1844715"/>
            <a:ext cx="1762021"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zh-CN" altLang="en-US" sz="2400" dirty="0"/>
              <a:t>存在瑕疵</a:t>
            </a:r>
            <a:endParaRPr lang="zh-CN" altLang="en-US" sz="2400" b="1" dirty="0">
              <a:solidFill>
                <a:srgbClr val="FF0000"/>
              </a:solidFill>
            </a:endParaRPr>
          </a:p>
        </p:txBody>
      </p:sp>
      <p:sp>
        <p:nvSpPr>
          <p:cNvPr id="6" name="文本框 5">
            <a:extLst>
              <a:ext uri="{FF2B5EF4-FFF2-40B4-BE49-F238E27FC236}">
                <a16:creationId xmlns:a16="http://schemas.microsoft.com/office/drawing/2014/main" id="{5CBD0598-E6C7-41D3-8321-64CBACCE6019}"/>
              </a:ext>
            </a:extLst>
          </p:cNvPr>
          <p:cNvSpPr txBox="1"/>
          <p:nvPr/>
        </p:nvSpPr>
        <p:spPr>
          <a:xfrm>
            <a:off x="780545" y="2422130"/>
            <a:ext cx="1454244"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zh-CN" altLang="en-US" sz="2400" dirty="0"/>
              <a:t>拓荒者</a:t>
            </a:r>
          </a:p>
        </p:txBody>
      </p:sp>
      <p:sp>
        <p:nvSpPr>
          <p:cNvPr id="7" name="文本框 6">
            <a:extLst>
              <a:ext uri="{FF2B5EF4-FFF2-40B4-BE49-F238E27FC236}">
                <a16:creationId xmlns:a16="http://schemas.microsoft.com/office/drawing/2014/main" id="{80BDCE33-334A-473F-976F-FA8B9506E8CC}"/>
              </a:ext>
            </a:extLst>
          </p:cNvPr>
          <p:cNvSpPr txBox="1"/>
          <p:nvPr/>
        </p:nvSpPr>
        <p:spPr>
          <a:xfrm>
            <a:off x="405114" y="3547924"/>
            <a:ext cx="2313454" cy="523220"/>
          </a:xfrm>
          <a:prstGeom prst="rect">
            <a:avLst/>
          </a:prstGeom>
          <a:noFill/>
        </p:spPr>
        <p:txBody>
          <a:bodyPr wrap="none" rtlCol="0">
            <a:spAutoFit/>
          </a:bodyPr>
          <a:lstStyle/>
          <a:p>
            <a:r>
              <a:rPr lang="zh-CN" altLang="en-US" sz="2800" spc="100" dirty="0">
                <a:solidFill>
                  <a:srgbClr val="505122"/>
                </a:solid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rgbClr val="002060"/>
                </a:solidFill>
                <a:latin typeface="微软雅黑" panose="020B0503020204020204" pitchFamily="34" charset="-122"/>
                <a:ea typeface="微软雅黑" panose="020B0503020204020204" pitchFamily="34" charset="-122"/>
                <a:cs typeface="+mj-cs"/>
              </a:rPr>
              <a:t>下一步计划</a:t>
            </a:r>
          </a:p>
        </p:txBody>
      </p:sp>
      <p:sp>
        <p:nvSpPr>
          <p:cNvPr id="8" name="文本框 7">
            <a:extLst>
              <a:ext uri="{FF2B5EF4-FFF2-40B4-BE49-F238E27FC236}">
                <a16:creationId xmlns:a16="http://schemas.microsoft.com/office/drawing/2014/main" id="{88D74414-FAEE-4666-B403-B8008C635EC2}"/>
              </a:ext>
            </a:extLst>
          </p:cNvPr>
          <p:cNvSpPr txBox="1"/>
          <p:nvPr/>
        </p:nvSpPr>
        <p:spPr>
          <a:xfrm>
            <a:off x="780545" y="4126301"/>
            <a:ext cx="1762021"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zh-CN" altLang="en-US" sz="2400" dirty="0"/>
              <a:t>系统实现</a:t>
            </a:r>
            <a:endParaRPr lang="zh-CN" altLang="en-US" sz="2400" b="1" dirty="0">
              <a:solidFill>
                <a:srgbClr val="FF0000"/>
              </a:solidFill>
            </a:endParaRPr>
          </a:p>
        </p:txBody>
      </p:sp>
      <p:sp>
        <p:nvSpPr>
          <p:cNvPr id="9" name="文本框 8">
            <a:extLst>
              <a:ext uri="{FF2B5EF4-FFF2-40B4-BE49-F238E27FC236}">
                <a16:creationId xmlns:a16="http://schemas.microsoft.com/office/drawing/2014/main" id="{5DCAC111-FE88-4830-A749-8ECED7101951}"/>
              </a:ext>
            </a:extLst>
          </p:cNvPr>
          <p:cNvSpPr txBox="1"/>
          <p:nvPr/>
        </p:nvSpPr>
        <p:spPr>
          <a:xfrm>
            <a:off x="780545" y="4703716"/>
            <a:ext cx="3916457" cy="461665"/>
          </a:xfrm>
          <a:prstGeom prst="rect">
            <a:avLst/>
          </a:prstGeom>
          <a:noFill/>
        </p:spPr>
        <p:txBody>
          <a:bodyPr wrap="none" rtlCol="0">
            <a:spAutoFit/>
          </a:bodyPr>
          <a:lstStyle/>
          <a:p>
            <a:pPr marL="342900" indent="-342900">
              <a:buClr>
                <a:schemeClr val="accent3">
                  <a:lumMod val="60000"/>
                  <a:lumOff val="40000"/>
                </a:schemeClr>
              </a:buClr>
              <a:buFont typeface="Wingdings" panose="05000000000000000000" pitchFamily="2" charset="2"/>
              <a:buChar char="n"/>
            </a:pPr>
            <a:r>
              <a:rPr lang="zh-CN" altLang="en-US" sz="2400" dirty="0"/>
              <a:t>从异构终端的角度来思考</a:t>
            </a:r>
          </a:p>
        </p:txBody>
      </p:sp>
    </p:spTree>
    <p:extLst>
      <p:ext uri="{BB962C8B-B14F-4D97-AF65-F5344CB8AC3E}">
        <p14:creationId xmlns:p14="http://schemas.microsoft.com/office/powerpoint/2010/main" val="2967924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6034CA-6F92-4A31-B26C-DBFEF3B19DC0}"/>
              </a:ext>
            </a:extLst>
          </p:cNvPr>
          <p:cNvSpPr>
            <a:spLocks noGrp="1"/>
          </p:cNvSpPr>
          <p:nvPr>
            <p:ph type="sldNum" sz="quarter" idx="12"/>
          </p:nvPr>
        </p:nvSpPr>
        <p:spPr/>
        <p:txBody>
          <a:bodyPr/>
          <a:lstStyle/>
          <a:p>
            <a:fld id="{2515AB8F-1C56-49E9-90C8-78D22B0C1B97}" type="slidenum">
              <a:rPr lang="zh-CN" altLang="en-US" smtClean="0"/>
              <a:pPr/>
              <a:t>43</a:t>
            </a:fld>
            <a:endParaRPr lang="zh-CN" altLang="en-US" dirty="0"/>
          </a:p>
        </p:txBody>
      </p:sp>
      <p:sp>
        <p:nvSpPr>
          <p:cNvPr id="3" name="标题 2">
            <a:extLst>
              <a:ext uri="{FF2B5EF4-FFF2-40B4-BE49-F238E27FC236}">
                <a16:creationId xmlns:a16="http://schemas.microsoft.com/office/drawing/2014/main" id="{A74C9DAB-1656-4589-9C68-A7FD162DC42E}"/>
              </a:ext>
            </a:extLst>
          </p:cNvPr>
          <p:cNvSpPr>
            <a:spLocks noGrp="1"/>
          </p:cNvSpPr>
          <p:nvPr>
            <p:ph type="title"/>
          </p:nvPr>
        </p:nvSpPr>
        <p:spPr/>
        <p:txBody>
          <a:bodyPr/>
          <a:lstStyle/>
          <a:p>
            <a:r>
              <a:rPr lang="zh-CN" altLang="en-US" dirty="0"/>
              <a:t>参考文献</a:t>
            </a:r>
          </a:p>
        </p:txBody>
      </p:sp>
      <p:sp>
        <p:nvSpPr>
          <p:cNvPr id="4" name="文本框 3">
            <a:extLst>
              <a:ext uri="{FF2B5EF4-FFF2-40B4-BE49-F238E27FC236}">
                <a16:creationId xmlns:a16="http://schemas.microsoft.com/office/drawing/2014/main" id="{ABD6F45D-E504-488D-8E93-EC4A66506EF3}"/>
              </a:ext>
            </a:extLst>
          </p:cNvPr>
          <p:cNvSpPr txBox="1"/>
          <p:nvPr/>
        </p:nvSpPr>
        <p:spPr>
          <a:xfrm>
            <a:off x="85905" y="1028699"/>
            <a:ext cx="11743422"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 Muhammad K, Wang Q, O'Reilly-Morgan D, et al. </a:t>
            </a:r>
            <a:r>
              <a:rPr lang="en-US" altLang="zh-CN" sz="1400" dirty="0" err="1">
                <a:solidFill>
                  <a:srgbClr val="222222"/>
                </a:solidFill>
                <a:latin typeface="Arial" panose="020B0604020202020204" pitchFamily="34" charset="0"/>
              </a:rPr>
              <a:t>Fedfast</a:t>
            </a:r>
            <a:r>
              <a:rPr lang="en-US" altLang="zh-CN" sz="1400" dirty="0">
                <a:solidFill>
                  <a:srgbClr val="222222"/>
                </a:solidFill>
                <a:latin typeface="Arial" panose="020B0604020202020204" pitchFamily="34" charset="0"/>
              </a:rPr>
              <a:t>: Going beyond average for faster training of federated recommender systems[C]//Proceedings of the 26th ACM SIGKDD International Conference on Knowledge Discovery &amp; Data Mining. 2020: 1234-1242.</a:t>
            </a:r>
            <a:endParaRPr lang="zh-CN" altLang="en-US" sz="1400" dirty="0">
              <a:solidFill>
                <a:srgbClr val="222222"/>
              </a:solidFill>
              <a:latin typeface="Arial" panose="020B0604020202020204" pitchFamily="34" charset="0"/>
            </a:endParaRPr>
          </a:p>
        </p:txBody>
      </p:sp>
      <p:sp>
        <p:nvSpPr>
          <p:cNvPr id="5" name="文本框 4">
            <a:extLst>
              <a:ext uri="{FF2B5EF4-FFF2-40B4-BE49-F238E27FC236}">
                <a16:creationId xmlns:a16="http://schemas.microsoft.com/office/drawing/2014/main" id="{0F5657EE-D5BC-40B3-B718-31BA58538B96}"/>
              </a:ext>
            </a:extLst>
          </p:cNvPr>
          <p:cNvSpPr txBox="1"/>
          <p:nvPr/>
        </p:nvSpPr>
        <p:spPr>
          <a:xfrm>
            <a:off x="85905" y="1551919"/>
            <a:ext cx="6904198"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[2] </a:t>
            </a:r>
            <a:r>
              <a:rPr lang="zh-CN" altLang="en-US" sz="1400" dirty="0">
                <a:solidFill>
                  <a:srgbClr val="222222"/>
                </a:solidFill>
                <a:latin typeface="Arial" panose="020B0604020202020204" pitchFamily="34" charset="0"/>
              </a:rPr>
              <a:t>组会</a:t>
            </a:r>
            <a:r>
              <a:rPr lang="en-US" altLang="zh-CN" sz="1400" dirty="0">
                <a:solidFill>
                  <a:srgbClr val="222222"/>
                </a:solidFill>
                <a:latin typeface="Arial" panose="020B0604020202020204" pitchFamily="34" charset="0"/>
              </a:rPr>
              <a:t>.20201016-</a:t>
            </a:r>
            <a:r>
              <a:rPr lang="zh-CN" altLang="en-US" sz="1400" dirty="0">
                <a:solidFill>
                  <a:srgbClr val="222222"/>
                </a:solidFill>
                <a:latin typeface="Arial" panose="020B0604020202020204" pitchFamily="34" charset="0"/>
              </a:rPr>
              <a:t>张斌杰</a:t>
            </a:r>
            <a:r>
              <a:rPr lang="en-US" altLang="zh-CN" sz="1400" dirty="0">
                <a:solidFill>
                  <a:srgbClr val="222222"/>
                </a:solidFill>
                <a:latin typeface="Arial" panose="020B0604020202020204" pitchFamily="34" charset="0"/>
              </a:rPr>
              <a:t>-Knowledge Graph Attention Network for Recommendation</a:t>
            </a:r>
            <a:endParaRPr lang="zh-CN" altLang="en-US" sz="1400" dirty="0">
              <a:solidFill>
                <a:srgbClr val="222222"/>
              </a:solidFill>
              <a:latin typeface="Arial" panose="020B0604020202020204" pitchFamily="34" charset="0"/>
            </a:endParaRPr>
          </a:p>
        </p:txBody>
      </p:sp>
      <p:sp>
        <p:nvSpPr>
          <p:cNvPr id="6" name="文本框 5">
            <a:extLst>
              <a:ext uri="{FF2B5EF4-FFF2-40B4-BE49-F238E27FC236}">
                <a16:creationId xmlns:a16="http://schemas.microsoft.com/office/drawing/2014/main" id="{26429404-5A4E-4A15-B0D7-3A8D55E6301A}"/>
              </a:ext>
            </a:extLst>
          </p:cNvPr>
          <p:cNvSpPr txBox="1"/>
          <p:nvPr/>
        </p:nvSpPr>
        <p:spPr>
          <a:xfrm>
            <a:off x="85905" y="1859696"/>
            <a:ext cx="3555782"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[3] https://zhuanlan.zhihu.com/p/69888124</a:t>
            </a:r>
            <a:endParaRPr lang="zh-CN" altLang="zh-CN" sz="1400" dirty="0">
              <a:solidFill>
                <a:srgbClr val="222222"/>
              </a:solidFill>
              <a:latin typeface="Arial" panose="020B0604020202020204" pitchFamily="34" charset="0"/>
            </a:endParaRPr>
          </a:p>
        </p:txBody>
      </p:sp>
      <p:sp>
        <p:nvSpPr>
          <p:cNvPr id="7" name="文本框 6">
            <a:extLst>
              <a:ext uri="{FF2B5EF4-FFF2-40B4-BE49-F238E27FC236}">
                <a16:creationId xmlns:a16="http://schemas.microsoft.com/office/drawing/2014/main" id="{8CCB34EB-7BB6-4FF7-AD63-AD0E135AFE61}"/>
              </a:ext>
            </a:extLst>
          </p:cNvPr>
          <p:cNvSpPr txBox="1"/>
          <p:nvPr/>
        </p:nvSpPr>
        <p:spPr>
          <a:xfrm>
            <a:off x="85905" y="2167473"/>
            <a:ext cx="11404120"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[4] McMahan B, Moore E, Ramage D, et al. Communication-efficient learning of deep networks from decentralized data[C]//Artificial Intelligence and Statistics. PMLR, 2017: 1273-1282.</a:t>
            </a:r>
            <a:endParaRPr lang="zh-CN" altLang="en-US" sz="1400" dirty="0">
              <a:solidFill>
                <a:srgbClr val="222222"/>
              </a:solidFill>
              <a:latin typeface="Arial" panose="020B0604020202020204" pitchFamily="34" charset="0"/>
            </a:endParaRPr>
          </a:p>
        </p:txBody>
      </p:sp>
      <p:sp>
        <p:nvSpPr>
          <p:cNvPr id="8" name="文本框 7">
            <a:extLst>
              <a:ext uri="{FF2B5EF4-FFF2-40B4-BE49-F238E27FC236}">
                <a16:creationId xmlns:a16="http://schemas.microsoft.com/office/drawing/2014/main" id="{8A564B3F-CEE6-4025-B832-C4308866E9F1}"/>
              </a:ext>
            </a:extLst>
          </p:cNvPr>
          <p:cNvSpPr txBox="1"/>
          <p:nvPr/>
        </p:nvSpPr>
        <p:spPr>
          <a:xfrm>
            <a:off x="85905" y="2690693"/>
            <a:ext cx="6726521"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[5] https://medium.com/tensorflow/introducing-tensorflow-federated-a4147aa20041</a:t>
            </a:r>
            <a:endParaRPr lang="zh-CN" altLang="en-US" sz="1400" dirty="0">
              <a:solidFill>
                <a:srgbClr val="222222"/>
              </a:solidFill>
              <a:latin typeface="Arial" panose="020B0604020202020204" pitchFamily="34" charset="0"/>
            </a:endParaRPr>
          </a:p>
        </p:txBody>
      </p:sp>
      <p:sp>
        <p:nvSpPr>
          <p:cNvPr id="9" name="文本框 8">
            <a:extLst>
              <a:ext uri="{FF2B5EF4-FFF2-40B4-BE49-F238E27FC236}">
                <a16:creationId xmlns:a16="http://schemas.microsoft.com/office/drawing/2014/main" id="{34867373-4042-4BD6-8E01-06D0AF17C7CB}"/>
              </a:ext>
            </a:extLst>
          </p:cNvPr>
          <p:cNvSpPr txBox="1"/>
          <p:nvPr/>
        </p:nvSpPr>
        <p:spPr>
          <a:xfrm>
            <a:off x="91440" y="2998470"/>
            <a:ext cx="11398585"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[6] He X, Liao L, Zhang H, et al. Neural collaborative filtering[C]//Proceedings of the 26th international conference on world wide web. 2017: 173-182.</a:t>
            </a:r>
            <a:endParaRPr lang="zh-CN" altLang="en-US" sz="1400" dirty="0">
              <a:solidFill>
                <a:srgbClr val="222222"/>
              </a:solidFill>
              <a:latin typeface="Arial" panose="020B0604020202020204" pitchFamily="34" charset="0"/>
            </a:endParaRPr>
          </a:p>
        </p:txBody>
      </p:sp>
      <p:sp>
        <p:nvSpPr>
          <p:cNvPr id="10" name="文本框 9">
            <a:extLst>
              <a:ext uri="{FF2B5EF4-FFF2-40B4-BE49-F238E27FC236}">
                <a16:creationId xmlns:a16="http://schemas.microsoft.com/office/drawing/2014/main" id="{7F3B9339-F137-4AA0-9BF8-399EF970162C}"/>
              </a:ext>
            </a:extLst>
          </p:cNvPr>
          <p:cNvSpPr txBox="1"/>
          <p:nvPr/>
        </p:nvSpPr>
        <p:spPr>
          <a:xfrm>
            <a:off x="85905" y="3521690"/>
            <a:ext cx="3993401"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[7] https://grouplens.org/datasets/movielens/1m/</a:t>
            </a:r>
            <a:endParaRPr lang="zh-CN" altLang="en-US" sz="1400" dirty="0">
              <a:solidFill>
                <a:srgbClr val="222222"/>
              </a:solidFill>
              <a:latin typeface="Arial" panose="020B0604020202020204" pitchFamily="34" charset="0"/>
            </a:endParaRPr>
          </a:p>
        </p:txBody>
      </p:sp>
      <p:sp>
        <p:nvSpPr>
          <p:cNvPr id="11" name="文本框 10">
            <a:extLst>
              <a:ext uri="{FF2B5EF4-FFF2-40B4-BE49-F238E27FC236}">
                <a16:creationId xmlns:a16="http://schemas.microsoft.com/office/drawing/2014/main" id="{E2CFE3AA-D001-4340-9CD1-7A99090C3051}"/>
              </a:ext>
            </a:extLst>
          </p:cNvPr>
          <p:cNvSpPr txBox="1"/>
          <p:nvPr/>
        </p:nvSpPr>
        <p:spPr>
          <a:xfrm>
            <a:off x="85904" y="3829467"/>
            <a:ext cx="11398585"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[8] Wang H, Kaplan Z, </a:t>
            </a:r>
            <a:r>
              <a:rPr lang="en-US" altLang="zh-CN" sz="1400" dirty="0" err="1">
                <a:solidFill>
                  <a:srgbClr val="222222"/>
                </a:solidFill>
                <a:latin typeface="Arial" panose="020B0604020202020204" pitchFamily="34" charset="0"/>
              </a:rPr>
              <a:t>Niu</a:t>
            </a:r>
            <a:r>
              <a:rPr lang="en-US" altLang="zh-CN" sz="1400" dirty="0">
                <a:solidFill>
                  <a:srgbClr val="222222"/>
                </a:solidFill>
                <a:latin typeface="Arial" panose="020B0604020202020204" pitchFamily="34" charset="0"/>
              </a:rPr>
              <a:t> D, et al. Optimizing federated learning on non-</a:t>
            </a:r>
            <a:r>
              <a:rPr lang="en-US" altLang="zh-CN" sz="1400" dirty="0" err="1">
                <a:solidFill>
                  <a:srgbClr val="222222"/>
                </a:solidFill>
                <a:latin typeface="Arial" panose="020B0604020202020204" pitchFamily="34" charset="0"/>
              </a:rPr>
              <a:t>iid</a:t>
            </a:r>
            <a:r>
              <a:rPr lang="en-US" altLang="zh-CN" sz="1400" dirty="0">
                <a:solidFill>
                  <a:srgbClr val="222222"/>
                </a:solidFill>
                <a:latin typeface="Arial" panose="020B0604020202020204" pitchFamily="34" charset="0"/>
              </a:rPr>
              <a:t> data with reinforcement learning[C]//IEEE INFOCOM 2020-IEEE Conference on Computer Communications. IEEE, 2020: 1698-1707.</a:t>
            </a:r>
            <a:endParaRPr lang="zh-CN" altLang="en-US" sz="1400" dirty="0">
              <a:solidFill>
                <a:srgbClr val="222222"/>
              </a:solidFill>
              <a:latin typeface="Arial" panose="020B0604020202020204" pitchFamily="34" charset="0"/>
            </a:endParaRPr>
          </a:p>
        </p:txBody>
      </p:sp>
      <p:sp>
        <p:nvSpPr>
          <p:cNvPr id="12" name="文本框 11">
            <a:extLst>
              <a:ext uri="{FF2B5EF4-FFF2-40B4-BE49-F238E27FC236}">
                <a16:creationId xmlns:a16="http://schemas.microsoft.com/office/drawing/2014/main" id="{3833CB2B-2FFB-45F5-8C96-6B387B59A333}"/>
              </a:ext>
            </a:extLst>
          </p:cNvPr>
          <p:cNvSpPr txBox="1"/>
          <p:nvPr/>
        </p:nvSpPr>
        <p:spPr>
          <a:xfrm>
            <a:off x="85903" y="4352687"/>
            <a:ext cx="11315160"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[9] Chen C, Chen Z, Zhou Y, et al. </a:t>
            </a:r>
            <a:r>
              <a:rPr lang="en-US" altLang="zh-CN" sz="1400" dirty="0" err="1">
                <a:solidFill>
                  <a:srgbClr val="222222"/>
                </a:solidFill>
                <a:latin typeface="Arial" panose="020B0604020202020204" pitchFamily="34" charset="0"/>
              </a:rPr>
              <a:t>FedCluster</a:t>
            </a:r>
            <a:r>
              <a:rPr lang="en-US" altLang="zh-CN" sz="1400" dirty="0">
                <a:solidFill>
                  <a:srgbClr val="222222"/>
                </a:solidFill>
                <a:latin typeface="Arial" panose="020B0604020202020204" pitchFamily="34" charset="0"/>
              </a:rPr>
              <a:t>: Boosting the Convergence of Federated Learning via Cluster-Cycling[J]. </a:t>
            </a:r>
            <a:r>
              <a:rPr lang="en-US" altLang="zh-CN" sz="1400" dirty="0" err="1">
                <a:solidFill>
                  <a:srgbClr val="222222"/>
                </a:solidFill>
                <a:latin typeface="Arial" panose="020B0604020202020204" pitchFamily="34" charset="0"/>
              </a:rPr>
              <a:t>arXiv</a:t>
            </a:r>
            <a:r>
              <a:rPr lang="en-US" altLang="zh-CN" sz="1400" dirty="0">
                <a:solidFill>
                  <a:srgbClr val="222222"/>
                </a:solidFill>
                <a:latin typeface="Arial" panose="020B0604020202020204" pitchFamily="34" charset="0"/>
              </a:rPr>
              <a:t> preprint arXiv:2009.10748, 2020.</a:t>
            </a:r>
            <a:endParaRPr lang="zh-CN" altLang="en-US" sz="1400" dirty="0">
              <a:solidFill>
                <a:srgbClr val="222222"/>
              </a:solidFill>
              <a:latin typeface="Arial" panose="020B0604020202020204" pitchFamily="34" charset="0"/>
            </a:endParaRPr>
          </a:p>
        </p:txBody>
      </p:sp>
      <p:sp>
        <p:nvSpPr>
          <p:cNvPr id="13" name="文本框 12">
            <a:extLst>
              <a:ext uri="{FF2B5EF4-FFF2-40B4-BE49-F238E27FC236}">
                <a16:creationId xmlns:a16="http://schemas.microsoft.com/office/drawing/2014/main" id="{9CADCA3D-C556-4B9F-8E5E-E62FCDBD1257}"/>
              </a:ext>
            </a:extLst>
          </p:cNvPr>
          <p:cNvSpPr txBox="1"/>
          <p:nvPr/>
        </p:nvSpPr>
        <p:spPr>
          <a:xfrm>
            <a:off x="85902" y="4875907"/>
            <a:ext cx="11398584"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[10] Steffen </a:t>
            </a:r>
            <a:r>
              <a:rPr lang="en-US" altLang="zh-CN" sz="1400" dirty="0" err="1">
                <a:solidFill>
                  <a:srgbClr val="222222"/>
                </a:solidFill>
                <a:latin typeface="Arial" panose="020B0604020202020204" pitchFamily="34" charset="0"/>
              </a:rPr>
              <a:t>Rendle</a:t>
            </a:r>
            <a:r>
              <a:rPr lang="en-US" altLang="zh-CN" sz="1400" dirty="0">
                <a:solidFill>
                  <a:srgbClr val="222222"/>
                </a:solidFill>
                <a:latin typeface="Arial" panose="020B0604020202020204" pitchFamily="34" charset="0"/>
              </a:rPr>
              <a:t>, Christoph </a:t>
            </a:r>
            <a:r>
              <a:rPr lang="en-US" altLang="zh-CN" sz="1400" dirty="0" err="1">
                <a:solidFill>
                  <a:srgbClr val="222222"/>
                </a:solidFill>
                <a:latin typeface="Arial" panose="020B0604020202020204" pitchFamily="34" charset="0"/>
              </a:rPr>
              <a:t>Freudenthaler</a:t>
            </a:r>
            <a:r>
              <a:rPr lang="en-US" altLang="zh-CN" sz="1400" dirty="0">
                <a:solidFill>
                  <a:srgbClr val="222222"/>
                </a:solidFill>
                <a:latin typeface="Arial" panose="020B0604020202020204" pitchFamily="34" charset="0"/>
              </a:rPr>
              <a:t>, Zeno </a:t>
            </a:r>
            <a:r>
              <a:rPr lang="en-US" altLang="zh-CN" sz="1400" dirty="0" err="1">
                <a:solidFill>
                  <a:srgbClr val="222222"/>
                </a:solidFill>
                <a:latin typeface="Arial" panose="020B0604020202020204" pitchFamily="34" charset="0"/>
              </a:rPr>
              <a:t>Gantner</a:t>
            </a:r>
            <a:r>
              <a:rPr lang="en-US" altLang="zh-CN" sz="1400" dirty="0">
                <a:solidFill>
                  <a:srgbClr val="222222"/>
                </a:solidFill>
                <a:latin typeface="Arial" panose="020B0604020202020204" pitchFamily="34" charset="0"/>
              </a:rPr>
              <a:t>, and Lars Schmidt-</a:t>
            </a:r>
            <a:r>
              <a:rPr lang="en-US" altLang="zh-CN" sz="1400" dirty="0" err="1">
                <a:solidFill>
                  <a:srgbClr val="222222"/>
                </a:solidFill>
                <a:latin typeface="Arial" panose="020B0604020202020204" pitchFamily="34" charset="0"/>
              </a:rPr>
              <a:t>Thieme</a:t>
            </a:r>
            <a:r>
              <a:rPr lang="en-US" altLang="zh-CN" sz="1400" dirty="0">
                <a:solidFill>
                  <a:srgbClr val="222222"/>
                </a:solidFill>
                <a:latin typeface="Arial" panose="020B0604020202020204" pitchFamily="34" charset="0"/>
              </a:rPr>
              <a:t>. 2009. BPR: Bayesian Personalized Ranking from Implicit Feedback. In Proceedings of the 25th Conference on Uncertainty in Artificial Intelligence. AUAI Press, Montreal, Canada, 452–461.</a:t>
            </a:r>
            <a:endParaRPr lang="zh-CN" altLang="en-US" sz="1400" dirty="0">
              <a:solidFill>
                <a:srgbClr val="222222"/>
              </a:solidFill>
              <a:latin typeface="Arial" panose="020B0604020202020204" pitchFamily="34" charset="0"/>
            </a:endParaRPr>
          </a:p>
        </p:txBody>
      </p:sp>
      <p:sp>
        <p:nvSpPr>
          <p:cNvPr id="14" name="文本框 13">
            <a:extLst>
              <a:ext uri="{FF2B5EF4-FFF2-40B4-BE49-F238E27FC236}">
                <a16:creationId xmlns:a16="http://schemas.microsoft.com/office/drawing/2014/main" id="{E33C941B-ADE9-45EB-820A-B0DF738A967D}"/>
              </a:ext>
            </a:extLst>
          </p:cNvPr>
          <p:cNvSpPr txBox="1"/>
          <p:nvPr/>
        </p:nvSpPr>
        <p:spPr>
          <a:xfrm>
            <a:off x="85901" y="5399127"/>
            <a:ext cx="11315160"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[11] Chen F, Luo M, Dong Z, et al. Federated meta-learning with fast convergence and efficient communication[J]. </a:t>
            </a:r>
            <a:r>
              <a:rPr lang="en-US" altLang="zh-CN" sz="1400" dirty="0" err="1">
                <a:solidFill>
                  <a:srgbClr val="222222"/>
                </a:solidFill>
                <a:latin typeface="Arial" panose="020B0604020202020204" pitchFamily="34" charset="0"/>
              </a:rPr>
              <a:t>arXiv</a:t>
            </a:r>
            <a:r>
              <a:rPr lang="en-US" altLang="zh-CN" sz="1400" dirty="0">
                <a:solidFill>
                  <a:srgbClr val="222222"/>
                </a:solidFill>
                <a:latin typeface="Arial" panose="020B0604020202020204" pitchFamily="34" charset="0"/>
              </a:rPr>
              <a:t> preprint arXiv:1802.07876, 2018.</a:t>
            </a:r>
            <a:endParaRPr lang="zh-CN" altLang="en-US" sz="1400" dirty="0">
              <a:solidFill>
                <a:srgbClr val="222222"/>
              </a:solidFill>
              <a:latin typeface="Arial" panose="020B0604020202020204" pitchFamily="34" charset="0"/>
            </a:endParaRPr>
          </a:p>
        </p:txBody>
      </p:sp>
      <p:sp>
        <p:nvSpPr>
          <p:cNvPr id="15" name="文本框 14">
            <a:extLst>
              <a:ext uri="{FF2B5EF4-FFF2-40B4-BE49-F238E27FC236}">
                <a16:creationId xmlns:a16="http://schemas.microsoft.com/office/drawing/2014/main" id="{8BF83DD0-B150-4314-8656-7A282C1509A1}"/>
              </a:ext>
            </a:extLst>
          </p:cNvPr>
          <p:cNvSpPr txBox="1"/>
          <p:nvPr/>
        </p:nvSpPr>
        <p:spPr>
          <a:xfrm>
            <a:off x="85900" y="5922347"/>
            <a:ext cx="11123967" cy="523220"/>
          </a:xfrm>
          <a:prstGeom prst="rect">
            <a:avLst/>
          </a:prstGeom>
          <a:noFill/>
        </p:spPr>
        <p:txBody>
          <a:bodyPr wrap="square" rtlCol="0">
            <a:spAutoFit/>
          </a:bodyPr>
          <a:lstStyle/>
          <a:p>
            <a:r>
              <a:rPr lang="en-US" altLang="zh-CN" sz="1400" dirty="0">
                <a:solidFill>
                  <a:srgbClr val="222222"/>
                </a:solidFill>
                <a:latin typeface="Arial" panose="020B0604020202020204" pitchFamily="34" charset="0"/>
              </a:rPr>
              <a:t>[12] </a:t>
            </a:r>
            <a:r>
              <a:rPr lang="en-US" altLang="zh-CN" sz="1400" dirty="0" err="1">
                <a:solidFill>
                  <a:srgbClr val="222222"/>
                </a:solidFill>
                <a:latin typeface="Arial" panose="020B0604020202020204" pitchFamily="34" charset="0"/>
              </a:rPr>
              <a:t>Ammad</a:t>
            </a:r>
            <a:r>
              <a:rPr lang="en-US" altLang="zh-CN" sz="1400" dirty="0">
                <a:solidFill>
                  <a:srgbClr val="222222"/>
                </a:solidFill>
                <a:latin typeface="Arial" panose="020B0604020202020204" pitchFamily="34" charset="0"/>
              </a:rPr>
              <a:t>-</a:t>
            </a:r>
            <a:r>
              <a:rPr lang="en-US" altLang="zh-CN" sz="1400" dirty="0" err="1">
                <a:solidFill>
                  <a:srgbClr val="222222"/>
                </a:solidFill>
                <a:latin typeface="Arial" panose="020B0604020202020204" pitchFamily="34" charset="0"/>
              </a:rPr>
              <a:t>Ud</a:t>
            </a:r>
            <a:r>
              <a:rPr lang="en-US" altLang="zh-CN" sz="1400" dirty="0">
                <a:solidFill>
                  <a:srgbClr val="222222"/>
                </a:solidFill>
                <a:latin typeface="Arial" panose="020B0604020202020204" pitchFamily="34" charset="0"/>
              </a:rPr>
              <a:t>-Din M, </a:t>
            </a:r>
            <a:r>
              <a:rPr lang="en-US" altLang="zh-CN" sz="1400" dirty="0" err="1">
                <a:solidFill>
                  <a:srgbClr val="222222"/>
                </a:solidFill>
                <a:latin typeface="Arial" panose="020B0604020202020204" pitchFamily="34" charset="0"/>
              </a:rPr>
              <a:t>Ivannikova</a:t>
            </a:r>
            <a:r>
              <a:rPr lang="en-US" altLang="zh-CN" sz="1400" dirty="0">
                <a:solidFill>
                  <a:srgbClr val="222222"/>
                </a:solidFill>
                <a:latin typeface="Arial" panose="020B0604020202020204" pitchFamily="34" charset="0"/>
              </a:rPr>
              <a:t> E, Khan S A, et al. Federated collaborative filtering for privacy-preserving personalized recommendation system[J]. </a:t>
            </a:r>
            <a:r>
              <a:rPr lang="en-US" altLang="zh-CN" sz="1400" dirty="0" err="1">
                <a:solidFill>
                  <a:srgbClr val="222222"/>
                </a:solidFill>
                <a:latin typeface="Arial" panose="020B0604020202020204" pitchFamily="34" charset="0"/>
              </a:rPr>
              <a:t>arXiv</a:t>
            </a:r>
            <a:r>
              <a:rPr lang="en-US" altLang="zh-CN" sz="1400" dirty="0">
                <a:solidFill>
                  <a:srgbClr val="222222"/>
                </a:solidFill>
                <a:latin typeface="Arial" panose="020B0604020202020204" pitchFamily="34" charset="0"/>
              </a:rPr>
              <a:t> preprint arXiv:1901.09888, 2019.</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851439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箭头: 五边形 3">
            <a:extLst>
              <a:ext uri="{FF2B5EF4-FFF2-40B4-BE49-F238E27FC236}">
                <a16:creationId xmlns:a16="http://schemas.microsoft.com/office/drawing/2014/main" id="{DB879726-1604-4E8E-AB19-B66796B0D2D4}"/>
              </a:ext>
            </a:extLst>
          </p:cNvPr>
          <p:cNvSpPr/>
          <p:nvPr/>
        </p:nvSpPr>
        <p:spPr>
          <a:xfrm rot="16200000">
            <a:off x="3165463" y="1869024"/>
            <a:ext cx="5861074" cy="6574583"/>
          </a:xfrm>
          <a:prstGeom prst="homePlate">
            <a:avLst>
              <a:gd name="adj" fmla="val 40834"/>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EF6707B8-8936-452B-89D3-9857F7651F38}"/>
              </a:ext>
            </a:extLst>
          </p:cNvPr>
          <p:cNvCxnSpPr>
            <a:stCxn id="17" idx="4"/>
          </p:cNvCxnSpPr>
          <p:nvPr/>
        </p:nvCxnSpPr>
        <p:spPr>
          <a:xfrm flipV="1">
            <a:off x="2808708" y="4629149"/>
            <a:ext cx="6563893" cy="1"/>
          </a:xfrm>
          <a:prstGeom prst="line">
            <a:avLst/>
          </a:prstGeom>
          <a:ln w="222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389B4D6-1910-45E9-A401-6BF0CB23F0F5}"/>
              </a:ext>
            </a:extLst>
          </p:cNvPr>
          <p:cNvSpPr/>
          <p:nvPr/>
        </p:nvSpPr>
        <p:spPr>
          <a:xfrm>
            <a:off x="3219450" y="0"/>
            <a:ext cx="5753100" cy="6777038"/>
          </a:xfrm>
          <a:prstGeom prst="rect">
            <a:avLst/>
          </a:prstGeom>
          <a:solidFill>
            <a:schemeClr val="bg1"/>
          </a:solidFill>
          <a:ln>
            <a:noFill/>
          </a:ln>
          <a:effectLst>
            <a:outerShdw blurRad="190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4157600F-40BF-4B59-B87B-766A833EDBF5}"/>
              </a:ext>
            </a:extLst>
          </p:cNvPr>
          <p:cNvGrpSpPr/>
          <p:nvPr/>
        </p:nvGrpSpPr>
        <p:grpSpPr>
          <a:xfrm>
            <a:off x="4935642" y="558800"/>
            <a:ext cx="2320716" cy="972969"/>
            <a:chOff x="4683084" y="2515863"/>
            <a:chExt cx="2320716" cy="972969"/>
          </a:xfrm>
        </p:grpSpPr>
        <p:grpSp>
          <p:nvGrpSpPr>
            <p:cNvPr id="6" name="组合 5">
              <a:extLst>
                <a:ext uri="{FF2B5EF4-FFF2-40B4-BE49-F238E27FC236}">
                  <a16:creationId xmlns:a16="http://schemas.microsoft.com/office/drawing/2014/main" id="{9E160BB5-9A44-4ACB-8288-DF5893C2E73C}"/>
                </a:ext>
              </a:extLst>
            </p:cNvPr>
            <p:cNvGrpSpPr/>
            <p:nvPr/>
          </p:nvGrpSpPr>
          <p:grpSpPr>
            <a:xfrm>
              <a:off x="4683084" y="2687958"/>
              <a:ext cx="2320716" cy="800874"/>
              <a:chOff x="4683084" y="2687958"/>
              <a:chExt cx="2320716" cy="800874"/>
            </a:xfrm>
          </p:grpSpPr>
          <p:sp>
            <p:nvSpPr>
              <p:cNvPr id="10" name="任意多边形: 形状 9">
                <a:extLst>
                  <a:ext uri="{FF2B5EF4-FFF2-40B4-BE49-F238E27FC236}">
                    <a16:creationId xmlns:a16="http://schemas.microsoft.com/office/drawing/2014/main" id="{85AF828F-1CB3-4060-8E51-2A1E72271C03}"/>
                  </a:ext>
                </a:extLst>
              </p:cNvPr>
              <p:cNvSpPr>
                <a:spLocks noChangeAspect="1"/>
              </p:cNvSpPr>
              <p:nvPr/>
            </p:nvSpPr>
            <p:spPr bwMode="auto">
              <a:xfrm rot="19008466">
                <a:off x="4683084"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2AC29AB0-C55F-4ECB-9280-C3A50880B7DC}"/>
                  </a:ext>
                </a:extLst>
              </p:cNvPr>
              <p:cNvSpPr>
                <a:spLocks noChangeAspect="1"/>
              </p:cNvSpPr>
              <p:nvPr/>
            </p:nvSpPr>
            <p:spPr bwMode="auto">
              <a:xfrm rot="2591534" flipH="1">
                <a:off x="6584069"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grpSp>
        <p:sp>
          <p:nvSpPr>
            <p:cNvPr id="3" name="文本框 2">
              <a:extLst>
                <a:ext uri="{FF2B5EF4-FFF2-40B4-BE49-F238E27FC236}">
                  <a16:creationId xmlns:a16="http://schemas.microsoft.com/office/drawing/2014/main" id="{CF31C6AF-BD6A-4C0C-BF8F-6A9769BF8825}"/>
                </a:ext>
              </a:extLst>
            </p:cNvPr>
            <p:cNvSpPr txBox="1"/>
            <p:nvPr/>
          </p:nvSpPr>
          <p:spPr>
            <a:xfrm>
              <a:off x="5218912" y="2515863"/>
              <a:ext cx="1249060" cy="584775"/>
            </a:xfrm>
            <a:prstGeom prst="rect">
              <a:avLst/>
            </a:prstGeom>
            <a:noFill/>
          </p:spPr>
          <p:txBody>
            <a:bodyPr wrap="none" rtlCol="0">
              <a:spAutoFit/>
            </a:bodyPr>
            <a:lstStyle/>
            <a:p>
              <a:r>
                <a:rPr lang="zh-CN" altLang="en-US" sz="3200" b="1" dirty="0">
                  <a:solidFill>
                    <a:schemeClr val="accent1"/>
                  </a:solidFill>
                  <a:cs typeface="+mn-ea"/>
                  <a:sym typeface="+mn-lt"/>
                </a:rPr>
                <a:t>致  谢</a:t>
              </a:r>
            </a:p>
          </p:txBody>
        </p:sp>
      </p:grpSp>
      <p:sp>
        <p:nvSpPr>
          <p:cNvPr id="15" name="梯形 14">
            <a:extLst>
              <a:ext uri="{FF2B5EF4-FFF2-40B4-BE49-F238E27FC236}">
                <a16:creationId xmlns:a16="http://schemas.microsoft.com/office/drawing/2014/main" id="{AED06D38-E056-4873-9049-BCB879E08F9B}"/>
              </a:ext>
            </a:extLst>
          </p:cNvPr>
          <p:cNvSpPr/>
          <p:nvPr/>
        </p:nvSpPr>
        <p:spPr>
          <a:xfrm>
            <a:off x="2819401" y="6337299"/>
            <a:ext cx="6553200" cy="1755903"/>
          </a:xfrm>
          <a:prstGeom prst="trapezoid">
            <a:avLst>
              <a:gd name="adj" fmla="val 114755"/>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1855E5CC-7BF8-4E55-9CE6-3DB97A4A990B}"/>
              </a:ext>
            </a:extLst>
          </p:cNvPr>
          <p:cNvSpPr/>
          <p:nvPr/>
        </p:nvSpPr>
        <p:spPr>
          <a:xfrm>
            <a:off x="3570709" y="2656124"/>
            <a:ext cx="5029200" cy="3895200"/>
          </a:xfrm>
          <a:prstGeom prst="rect">
            <a:avLst/>
          </a:prstGeom>
        </p:spPr>
        <p:txBody>
          <a:bodyPr wrap="square">
            <a:normAutofit/>
          </a:bodyPr>
          <a:lstStyle/>
          <a:p>
            <a:pPr algn="ctr">
              <a:lnSpc>
                <a:spcPct val="150000"/>
              </a:lnSpc>
            </a:pPr>
            <a:r>
              <a:rPr lang="zh-CN" altLang="en-US" sz="3600" dirty="0">
                <a:cs typeface="+mn-ea"/>
                <a:sym typeface="+mn-lt"/>
              </a:rPr>
              <a:t>感谢张斌杰</a:t>
            </a:r>
            <a:r>
              <a:rPr lang="en-US" altLang="zh-CN" sz="3600" dirty="0" err="1">
                <a:cs typeface="+mn-ea"/>
                <a:sym typeface="+mn-lt"/>
              </a:rPr>
              <a:t>xgg</a:t>
            </a:r>
            <a:endParaRPr lang="en-US" altLang="zh-CN" sz="3600" dirty="0">
              <a:cs typeface="+mn-ea"/>
              <a:sym typeface="+mn-lt"/>
            </a:endParaRPr>
          </a:p>
        </p:txBody>
      </p:sp>
      <p:cxnSp>
        <p:nvCxnSpPr>
          <p:cNvPr id="26" name="直接连接符 25">
            <a:extLst>
              <a:ext uri="{FF2B5EF4-FFF2-40B4-BE49-F238E27FC236}">
                <a16:creationId xmlns:a16="http://schemas.microsoft.com/office/drawing/2014/main" id="{55B3F6B4-F6FC-4BB0-9272-A61A0DA32E64}"/>
              </a:ext>
            </a:extLst>
          </p:cNvPr>
          <p:cNvCxnSpPr/>
          <p:nvPr/>
        </p:nvCxnSpPr>
        <p:spPr>
          <a:xfrm>
            <a:off x="3581400" y="5588000"/>
            <a:ext cx="50292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9D566066-7221-42EA-BA06-1B19D738F7C6}"/>
              </a:ext>
            </a:extLst>
          </p:cNvPr>
          <p:cNvSpPr/>
          <p:nvPr/>
        </p:nvSpPr>
        <p:spPr>
          <a:xfrm rot="5400000" flipH="1">
            <a:off x="2259952" y="5177905"/>
            <a:ext cx="3457703" cy="2360192"/>
          </a:xfrm>
          <a:prstGeom prst="triangle">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DD82712A-A720-43B3-924B-113972C7CFF3}"/>
              </a:ext>
            </a:extLst>
          </p:cNvPr>
          <p:cNvSpPr/>
          <p:nvPr/>
        </p:nvSpPr>
        <p:spPr>
          <a:xfrm rot="16200000">
            <a:off x="6474344" y="5189335"/>
            <a:ext cx="3457703" cy="2360192"/>
          </a:xfrm>
          <a:prstGeom prst="triangle">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0915843C-C2A9-4BF9-8289-62190F50D97C}"/>
              </a:ext>
            </a:extLst>
          </p:cNvPr>
          <p:cNvCxnSpPr>
            <a:cxnSpLocks/>
          </p:cNvCxnSpPr>
          <p:nvPr/>
        </p:nvCxnSpPr>
        <p:spPr>
          <a:xfrm flipH="1" flipV="1">
            <a:off x="3581400" y="1566918"/>
            <a:ext cx="5029200" cy="0"/>
          </a:xfrm>
          <a:prstGeom prst="line">
            <a:avLst/>
          </a:prstGeom>
          <a:ln w="34925"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7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606037"/>
            <a:ext cx="7978032" cy="914400"/>
          </a:xfrm>
        </p:spPr>
        <p:txBody>
          <a:bodyPr/>
          <a:lstStyle/>
          <a:p>
            <a:r>
              <a:rPr lang="zh-CN" altLang="en-US" dirty="0"/>
              <a:t>谢谢观看</a:t>
            </a:r>
          </a:p>
        </p:txBody>
      </p:sp>
    </p:spTree>
    <p:extLst>
      <p:ext uri="{BB962C8B-B14F-4D97-AF65-F5344CB8AC3E}">
        <p14:creationId xmlns:p14="http://schemas.microsoft.com/office/powerpoint/2010/main" val="215495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2D2ACF-AF96-4560-8D27-01451EEC3F03}"/>
              </a:ext>
            </a:extLst>
          </p:cNvPr>
          <p:cNvSpPr>
            <a:spLocks noGrp="1"/>
          </p:cNvSpPr>
          <p:nvPr>
            <p:ph type="sldNum" sz="quarter" idx="12"/>
          </p:nvPr>
        </p:nvSpPr>
        <p:spPr/>
        <p:txBody>
          <a:bodyPr/>
          <a:lstStyle/>
          <a:p>
            <a:fld id="{2515AB8F-1C56-49E9-90C8-78D22B0C1B97}" type="slidenum">
              <a:rPr lang="zh-CN" altLang="en-US" smtClean="0"/>
              <a:pPr/>
              <a:t>5</a:t>
            </a:fld>
            <a:endParaRPr lang="zh-CN" altLang="en-US" dirty="0"/>
          </a:p>
        </p:txBody>
      </p:sp>
      <p:sp>
        <p:nvSpPr>
          <p:cNvPr id="3" name="标题 2">
            <a:extLst>
              <a:ext uri="{FF2B5EF4-FFF2-40B4-BE49-F238E27FC236}">
                <a16:creationId xmlns:a16="http://schemas.microsoft.com/office/drawing/2014/main" id="{996213EE-CF50-4933-8E9E-5AB4C9CDB999}"/>
              </a:ext>
            </a:extLst>
          </p:cNvPr>
          <p:cNvSpPr>
            <a:spLocks noGrp="1"/>
          </p:cNvSpPr>
          <p:nvPr>
            <p:ph type="title"/>
          </p:nvPr>
        </p:nvSpPr>
        <p:spPr/>
        <p:txBody>
          <a:bodyPr/>
          <a:lstStyle/>
          <a:p>
            <a:pPr fontAlgn="base">
              <a:spcAft>
                <a:spcPct val="0"/>
              </a:spcAft>
            </a:pPr>
            <a:r>
              <a:rPr lang="zh-CN" altLang="en-US" dirty="0">
                <a:latin typeface="+mn-lt"/>
                <a:ea typeface="+mn-ea"/>
                <a:cs typeface="+mn-ea"/>
              </a:rPr>
              <a:t>协同过滤基本思想</a:t>
            </a:r>
          </a:p>
        </p:txBody>
      </p:sp>
      <p:pic>
        <p:nvPicPr>
          <p:cNvPr id="4" name="Picture 2" descr="https://pic2.zhimg.com/80/6afdc50bd6f26f37d2ca05becd7f85b8_720w.jpg?source=1940ef5c">
            <a:extLst>
              <a:ext uri="{FF2B5EF4-FFF2-40B4-BE49-F238E27FC236}">
                <a16:creationId xmlns:a16="http://schemas.microsoft.com/office/drawing/2014/main" id="{DC7714EA-D6F2-41B7-A067-7B6EF2492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57" y="1909762"/>
            <a:ext cx="4702280" cy="343947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9D6257B-283D-4CAE-9A87-1F70C8A373C9}"/>
              </a:ext>
            </a:extLst>
          </p:cNvPr>
          <p:cNvSpPr txBox="1"/>
          <p:nvPr/>
        </p:nvSpPr>
        <p:spPr>
          <a:xfrm>
            <a:off x="2534317" y="5654040"/>
            <a:ext cx="1432560" cy="369332"/>
          </a:xfrm>
          <a:prstGeom prst="rect">
            <a:avLst/>
          </a:prstGeom>
          <a:noFill/>
        </p:spPr>
        <p:txBody>
          <a:bodyPr wrap="square" rtlCol="0">
            <a:spAutoFit/>
          </a:bodyPr>
          <a:lstStyle/>
          <a:p>
            <a:r>
              <a:rPr lang="en-US" altLang="zh-CN" dirty="0"/>
              <a:t>user-based</a:t>
            </a:r>
            <a:endParaRPr lang="zh-CN" altLang="en-US" dirty="0"/>
          </a:p>
        </p:txBody>
      </p:sp>
      <p:pic>
        <p:nvPicPr>
          <p:cNvPr id="6" name="Picture 4" descr="https://pic4.zhimg.com/80/df0780d21066978e5cac38c2a67b5b0b_720w.jpg?source=1940ef5c">
            <a:extLst>
              <a:ext uri="{FF2B5EF4-FFF2-40B4-BE49-F238E27FC236}">
                <a16:creationId xmlns:a16="http://schemas.microsoft.com/office/drawing/2014/main" id="{61F0C271-E270-48EA-9714-F149EB354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194" y="1909762"/>
            <a:ext cx="4811961" cy="343947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6A2EB-EFB8-4361-B0C8-9DAC47B8A89F}"/>
              </a:ext>
            </a:extLst>
          </p:cNvPr>
          <p:cNvSpPr txBox="1"/>
          <p:nvPr/>
        </p:nvSpPr>
        <p:spPr>
          <a:xfrm>
            <a:off x="8185894" y="5654040"/>
            <a:ext cx="1432560" cy="369332"/>
          </a:xfrm>
          <a:prstGeom prst="rect">
            <a:avLst/>
          </a:prstGeom>
          <a:noFill/>
        </p:spPr>
        <p:txBody>
          <a:bodyPr wrap="square" rtlCol="0">
            <a:spAutoFit/>
          </a:bodyPr>
          <a:lstStyle/>
          <a:p>
            <a:r>
              <a:rPr lang="en-US" altLang="zh-CN" dirty="0"/>
              <a:t>item-based</a:t>
            </a:r>
            <a:endParaRPr lang="zh-CN" altLang="en-US" dirty="0"/>
          </a:p>
        </p:txBody>
      </p:sp>
      <p:sp>
        <p:nvSpPr>
          <p:cNvPr id="8" name="文本框 7">
            <a:extLst>
              <a:ext uri="{FF2B5EF4-FFF2-40B4-BE49-F238E27FC236}">
                <a16:creationId xmlns:a16="http://schemas.microsoft.com/office/drawing/2014/main" id="{495873C8-BD9E-4996-A6C0-0FC22140D523}"/>
              </a:ext>
            </a:extLst>
          </p:cNvPr>
          <p:cNvSpPr txBox="1"/>
          <p:nvPr/>
        </p:nvSpPr>
        <p:spPr>
          <a:xfrm>
            <a:off x="1723260" y="6385022"/>
            <a:ext cx="6904198"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[2] </a:t>
            </a:r>
            <a:r>
              <a:rPr lang="zh-CN" altLang="en-US" sz="1400" dirty="0">
                <a:solidFill>
                  <a:srgbClr val="222222"/>
                </a:solidFill>
                <a:latin typeface="Arial" panose="020B0604020202020204" pitchFamily="34" charset="0"/>
              </a:rPr>
              <a:t>组会</a:t>
            </a:r>
            <a:r>
              <a:rPr lang="en-US" altLang="zh-CN" sz="1400" dirty="0">
                <a:solidFill>
                  <a:srgbClr val="222222"/>
                </a:solidFill>
                <a:latin typeface="Arial" panose="020B0604020202020204" pitchFamily="34" charset="0"/>
              </a:rPr>
              <a:t>.20201016-</a:t>
            </a:r>
            <a:r>
              <a:rPr lang="zh-CN" altLang="en-US" sz="1400" dirty="0">
                <a:solidFill>
                  <a:srgbClr val="222222"/>
                </a:solidFill>
                <a:latin typeface="Arial" panose="020B0604020202020204" pitchFamily="34" charset="0"/>
              </a:rPr>
              <a:t>张斌杰</a:t>
            </a:r>
            <a:r>
              <a:rPr lang="en-US" altLang="zh-CN" sz="1400" dirty="0">
                <a:solidFill>
                  <a:srgbClr val="222222"/>
                </a:solidFill>
                <a:latin typeface="Arial" panose="020B0604020202020204" pitchFamily="34" charset="0"/>
              </a:rPr>
              <a:t>-Knowledge Graph Attention Network for Recommendation</a:t>
            </a:r>
            <a:endParaRPr lang="zh-CN" altLang="en-US" sz="1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72937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5753BA-7343-4A77-AB70-7B9F0107E5CD}"/>
              </a:ext>
            </a:extLst>
          </p:cNvPr>
          <p:cNvSpPr>
            <a:spLocks noGrp="1"/>
          </p:cNvSpPr>
          <p:nvPr>
            <p:ph type="sldNum" sz="quarter" idx="12"/>
          </p:nvPr>
        </p:nvSpPr>
        <p:spPr/>
        <p:txBody>
          <a:bodyPr/>
          <a:lstStyle/>
          <a:p>
            <a:fld id="{2515AB8F-1C56-49E9-90C8-78D22B0C1B97}" type="slidenum">
              <a:rPr lang="zh-CN" altLang="en-US" smtClean="0"/>
              <a:pPr/>
              <a:t>6</a:t>
            </a:fld>
            <a:endParaRPr lang="zh-CN" altLang="en-US" dirty="0"/>
          </a:p>
        </p:txBody>
      </p:sp>
      <p:sp>
        <p:nvSpPr>
          <p:cNvPr id="3" name="标题 2">
            <a:extLst>
              <a:ext uri="{FF2B5EF4-FFF2-40B4-BE49-F238E27FC236}">
                <a16:creationId xmlns:a16="http://schemas.microsoft.com/office/drawing/2014/main" id="{91640096-4A04-49A6-969B-CA986C4F9F00}"/>
              </a:ext>
            </a:extLst>
          </p:cNvPr>
          <p:cNvSpPr>
            <a:spLocks noGrp="1"/>
          </p:cNvSpPr>
          <p:nvPr>
            <p:ph type="title"/>
          </p:nvPr>
        </p:nvSpPr>
        <p:spPr/>
        <p:txBody>
          <a:bodyPr/>
          <a:lstStyle/>
          <a:p>
            <a:r>
              <a:rPr lang="zh-CN" altLang="en-US" dirty="0"/>
              <a:t>协同过滤最简单的算法</a:t>
            </a:r>
          </a:p>
        </p:txBody>
      </p:sp>
      <p:sp>
        <p:nvSpPr>
          <p:cNvPr id="5" name="文本框 4">
            <a:extLst>
              <a:ext uri="{FF2B5EF4-FFF2-40B4-BE49-F238E27FC236}">
                <a16:creationId xmlns:a16="http://schemas.microsoft.com/office/drawing/2014/main" id="{55C0544D-FA24-4381-BAFE-E866CBCACC5B}"/>
              </a:ext>
            </a:extLst>
          </p:cNvPr>
          <p:cNvSpPr txBox="1"/>
          <p:nvPr/>
        </p:nvSpPr>
        <p:spPr>
          <a:xfrm>
            <a:off x="1745454" y="6385022"/>
            <a:ext cx="3555782"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[3] https://zhuanlan.zhihu.com/p/69888124</a:t>
            </a:r>
            <a:endParaRPr lang="zh-CN" altLang="zh-CN" sz="1400" dirty="0">
              <a:solidFill>
                <a:srgbClr val="222222"/>
              </a:solidFill>
              <a:latin typeface="Arial" panose="020B0604020202020204" pitchFamily="34" charset="0"/>
            </a:endParaRPr>
          </a:p>
        </p:txBody>
      </p:sp>
      <p:pic>
        <p:nvPicPr>
          <p:cNvPr id="7" name="图片 6">
            <a:extLst>
              <a:ext uri="{FF2B5EF4-FFF2-40B4-BE49-F238E27FC236}">
                <a16:creationId xmlns:a16="http://schemas.microsoft.com/office/drawing/2014/main" id="{6D714858-4B90-48AF-BF08-35DCC90EB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01" y="1126566"/>
            <a:ext cx="4029747" cy="2474556"/>
          </a:xfrm>
          <a:prstGeom prst="rect">
            <a:avLst/>
          </a:prstGeom>
        </p:spPr>
      </p:pic>
      <p:sp>
        <p:nvSpPr>
          <p:cNvPr id="8" name="文本框 7">
            <a:extLst>
              <a:ext uri="{FF2B5EF4-FFF2-40B4-BE49-F238E27FC236}">
                <a16:creationId xmlns:a16="http://schemas.microsoft.com/office/drawing/2014/main" id="{7A640099-E681-4D01-8B38-C3128CBC24EC}"/>
              </a:ext>
            </a:extLst>
          </p:cNvPr>
          <p:cNvSpPr txBox="1"/>
          <p:nvPr/>
        </p:nvSpPr>
        <p:spPr>
          <a:xfrm>
            <a:off x="4507467" y="1687754"/>
            <a:ext cx="3312125" cy="1741246"/>
          </a:xfrm>
          <a:prstGeom prst="rect">
            <a:avLst/>
          </a:prstGeom>
          <a:noFill/>
        </p:spPr>
        <p:txBody>
          <a:bodyPr wrap="none" rtlCol="0">
            <a:spAutoFit/>
          </a:bodyPr>
          <a:lstStyle/>
          <a:p>
            <a:pPr>
              <a:lnSpc>
                <a:spcPct val="85000"/>
              </a:lnSpc>
            </a:pPr>
            <a:r>
              <a:rPr lang="zh-CN" altLang="en-US" b="0" i="0" dirty="0">
                <a:solidFill>
                  <a:srgbClr val="121212"/>
                </a:solidFill>
                <a:effectLst/>
                <a:latin typeface="-apple-system"/>
              </a:rPr>
              <a:t>小美（</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5</a:t>
            </a:r>
            <a:r>
              <a:rPr lang="zh-CN" altLang="en-US" b="0" i="0" dirty="0">
                <a:solidFill>
                  <a:srgbClr val="121212"/>
                </a:solidFill>
                <a:effectLst/>
                <a:latin typeface="-apple-system"/>
              </a:rPr>
              <a:t>，</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nSpc>
                <a:spcPct val="85000"/>
              </a:lnSpc>
            </a:pPr>
            <a:br>
              <a:rPr lang="zh-CN" altLang="en-US" dirty="0"/>
            </a:br>
            <a:r>
              <a:rPr lang="zh-CN" altLang="en-US" b="0" i="0" dirty="0">
                <a:solidFill>
                  <a:srgbClr val="121212"/>
                </a:solidFill>
                <a:effectLst/>
                <a:latin typeface="-apple-system"/>
              </a:rPr>
              <a:t>小丽（</a:t>
            </a:r>
            <a:r>
              <a:rPr lang="en-US" altLang="zh-CN" b="0" i="0" dirty="0">
                <a:solidFill>
                  <a:srgbClr val="121212"/>
                </a:solidFill>
                <a:effectLst/>
                <a:latin typeface="-apple-system"/>
              </a:rPr>
              <a:t>5</a:t>
            </a:r>
            <a:r>
              <a:rPr lang="zh-CN" altLang="en-US" b="0" i="0" dirty="0">
                <a:solidFill>
                  <a:srgbClr val="121212"/>
                </a:solidFill>
                <a:effectLst/>
                <a:latin typeface="-apple-system"/>
              </a:rPr>
              <a:t>，</a:t>
            </a:r>
            <a:r>
              <a:rPr lang="en-US" altLang="zh-CN" b="0" i="0" dirty="0">
                <a:solidFill>
                  <a:srgbClr val="121212"/>
                </a:solidFill>
                <a:effectLst/>
                <a:latin typeface="-apple-system"/>
              </a:rPr>
              <a:t>5</a:t>
            </a:r>
            <a:r>
              <a:rPr lang="zh-CN" altLang="en-US" b="0" i="0" dirty="0">
                <a:solidFill>
                  <a:srgbClr val="121212"/>
                </a:solidFill>
                <a:effectLst/>
                <a:latin typeface="-apple-system"/>
              </a:rPr>
              <a:t>，</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nSpc>
                <a:spcPct val="85000"/>
              </a:lnSpc>
            </a:pPr>
            <a:br>
              <a:rPr lang="zh-CN" altLang="en-US" dirty="0"/>
            </a:br>
            <a:r>
              <a:rPr lang="zh-CN" altLang="en-US" b="0" i="0" dirty="0">
                <a:solidFill>
                  <a:srgbClr val="121212"/>
                </a:solidFill>
                <a:effectLst/>
                <a:latin typeface="-apple-system"/>
              </a:rPr>
              <a:t>小红（</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a:solidFill>
                  <a:srgbClr val="121212"/>
                </a:solidFill>
                <a:effectLst/>
                <a:latin typeface="-apple-system"/>
              </a:rPr>
              <a:t>5</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br>
              <a:rPr lang="zh-CN" altLang="en-US" dirty="0"/>
            </a:br>
            <a:endParaRPr lang="en-US" altLang="zh-CN" dirty="0"/>
          </a:p>
          <a:p>
            <a:pPr>
              <a:lnSpc>
                <a:spcPct val="85000"/>
              </a:lnSpc>
            </a:pPr>
            <a:r>
              <a:rPr lang="zh-CN" altLang="en-US" b="0" i="0" dirty="0">
                <a:solidFill>
                  <a:srgbClr val="121212"/>
                </a:solidFill>
                <a:effectLst/>
                <a:latin typeface="-apple-system"/>
              </a:rPr>
              <a:t>小花（</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a:t>
            </a:r>
            <a:endParaRPr lang="zh-CN" altLang="en-US" dirty="0"/>
          </a:p>
        </p:txBody>
      </p:sp>
      <p:sp>
        <p:nvSpPr>
          <p:cNvPr id="9" name="文本框 8">
            <a:extLst>
              <a:ext uri="{FF2B5EF4-FFF2-40B4-BE49-F238E27FC236}">
                <a16:creationId xmlns:a16="http://schemas.microsoft.com/office/drawing/2014/main" id="{31F4AA9E-E1B6-466A-AF81-5B19984F9B49}"/>
              </a:ext>
            </a:extLst>
          </p:cNvPr>
          <p:cNvSpPr txBox="1"/>
          <p:nvPr/>
        </p:nvSpPr>
        <p:spPr>
          <a:xfrm>
            <a:off x="1148467" y="892967"/>
            <a:ext cx="3332964" cy="369332"/>
          </a:xfrm>
          <a:prstGeom prst="rect">
            <a:avLst/>
          </a:prstGeom>
          <a:noFill/>
        </p:spPr>
        <p:txBody>
          <a:bodyPr wrap="none" rtlCol="0">
            <a:spAutoFit/>
          </a:bodyPr>
          <a:lstStyle/>
          <a:p>
            <a:r>
              <a:rPr lang="en-US" altLang="zh-CN" dirty="0"/>
              <a:t>0      1      2     3     4     5     6</a:t>
            </a:r>
            <a:endParaRPr lang="zh-CN" altLang="en-US" dirty="0"/>
          </a:p>
        </p:txBody>
      </p:sp>
      <p:pic>
        <p:nvPicPr>
          <p:cNvPr id="11" name="图片 10">
            <a:extLst>
              <a:ext uri="{FF2B5EF4-FFF2-40B4-BE49-F238E27FC236}">
                <a16:creationId xmlns:a16="http://schemas.microsoft.com/office/drawing/2014/main" id="{2F82DBA2-AF44-4BE0-8D8B-98C29D24883A}"/>
              </a:ext>
            </a:extLst>
          </p:cNvPr>
          <p:cNvPicPr>
            <a:picLocks noChangeAspect="1"/>
          </p:cNvPicPr>
          <p:nvPr/>
        </p:nvPicPr>
        <p:blipFill>
          <a:blip r:embed="rId4"/>
          <a:stretch>
            <a:fillRect/>
          </a:stretch>
        </p:blipFill>
        <p:spPr>
          <a:xfrm>
            <a:off x="8386233" y="1620987"/>
            <a:ext cx="2971429" cy="1485714"/>
          </a:xfrm>
          <a:prstGeom prst="rect">
            <a:avLst/>
          </a:prstGeom>
        </p:spPr>
      </p:pic>
      <p:pic>
        <p:nvPicPr>
          <p:cNvPr id="13" name="图片 12">
            <a:extLst>
              <a:ext uri="{FF2B5EF4-FFF2-40B4-BE49-F238E27FC236}">
                <a16:creationId xmlns:a16="http://schemas.microsoft.com/office/drawing/2014/main" id="{F3866B69-A198-4593-B940-E4A449728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93" y="3563778"/>
            <a:ext cx="7563660" cy="2821245"/>
          </a:xfrm>
          <a:prstGeom prst="rect">
            <a:avLst/>
          </a:prstGeom>
        </p:spPr>
      </p:pic>
      <p:sp>
        <p:nvSpPr>
          <p:cNvPr id="14" name="文本框 13">
            <a:extLst>
              <a:ext uri="{FF2B5EF4-FFF2-40B4-BE49-F238E27FC236}">
                <a16:creationId xmlns:a16="http://schemas.microsoft.com/office/drawing/2014/main" id="{8508DAB4-C7DF-4939-B7A7-5B5C3DD15AF0}"/>
              </a:ext>
            </a:extLst>
          </p:cNvPr>
          <p:cNvSpPr txBox="1"/>
          <p:nvPr/>
        </p:nvSpPr>
        <p:spPr>
          <a:xfrm>
            <a:off x="8046741" y="4113494"/>
            <a:ext cx="3203121" cy="2031325"/>
          </a:xfrm>
          <a:prstGeom prst="rect">
            <a:avLst/>
          </a:prstGeom>
          <a:noFill/>
        </p:spPr>
        <p:txBody>
          <a:bodyPr wrap="none" rtlCol="0">
            <a:spAutoFit/>
          </a:bodyPr>
          <a:lstStyle/>
          <a:p>
            <a:pPr algn="l">
              <a:buFont typeface="Arial" panose="020B0604020202020204" pitchFamily="34" charset="0"/>
              <a:buChar char="•"/>
            </a:pPr>
            <a:r>
              <a:rPr lang="zh-CN" altLang="en-US" b="0" i="0" dirty="0">
                <a:solidFill>
                  <a:srgbClr val="121212"/>
                </a:solidFill>
                <a:effectLst/>
                <a:latin typeface="-apple-system"/>
              </a:rPr>
              <a:t>相似度（小美，小丽） </a:t>
            </a:r>
            <a:r>
              <a:rPr lang="en-US" altLang="zh-CN" b="0" i="0" dirty="0">
                <a:solidFill>
                  <a:srgbClr val="121212"/>
                </a:solidFill>
                <a:effectLst/>
                <a:latin typeface="-apple-system"/>
              </a:rPr>
              <a:t>= 0.38</a:t>
            </a:r>
          </a:p>
          <a:p>
            <a:pPr algn="l">
              <a:buFont typeface="Arial" panose="020B0604020202020204" pitchFamily="34" charset="0"/>
              <a:buChar char="•"/>
            </a:pPr>
            <a:endParaRPr lang="en-US" altLang="zh-CN" dirty="0">
              <a:solidFill>
                <a:srgbClr val="121212"/>
              </a:solidFill>
              <a:latin typeface="-apple-system"/>
            </a:endParaRPr>
          </a:p>
          <a:p>
            <a:pPr algn="l">
              <a:buFont typeface="Arial" panose="020B0604020202020204" pitchFamily="34" charset="0"/>
              <a:buChar char="•"/>
            </a:pP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相似度（小美，小红） </a:t>
            </a:r>
            <a:r>
              <a:rPr lang="en-US" altLang="zh-CN" b="0" i="0" dirty="0">
                <a:solidFill>
                  <a:srgbClr val="121212"/>
                </a:solidFill>
                <a:effectLst/>
                <a:latin typeface="-apple-system"/>
              </a:rPr>
              <a:t>= 0.32</a:t>
            </a:r>
          </a:p>
          <a:p>
            <a:pPr algn="l">
              <a:buFont typeface="Arial" panose="020B0604020202020204" pitchFamily="34" charset="0"/>
              <a:buChar char="•"/>
            </a:pPr>
            <a:endParaRPr lang="en-US" altLang="zh-CN" dirty="0">
              <a:solidFill>
                <a:srgbClr val="121212"/>
              </a:solidFill>
              <a:latin typeface="-apple-system"/>
            </a:endParaRPr>
          </a:p>
          <a:p>
            <a:pPr algn="l">
              <a:buFont typeface="Arial" panose="020B0604020202020204" pitchFamily="34" charset="0"/>
              <a:buChar char="•"/>
            </a:pP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相似度（小美，小花） </a:t>
            </a:r>
            <a:r>
              <a:rPr lang="en-US" altLang="zh-CN" b="0" i="0" dirty="0">
                <a:solidFill>
                  <a:srgbClr val="121212"/>
                </a:solidFill>
                <a:effectLst/>
                <a:latin typeface="-apple-system"/>
              </a:rPr>
              <a:t>= 0</a:t>
            </a:r>
          </a:p>
        </p:txBody>
      </p:sp>
      <p:sp>
        <p:nvSpPr>
          <p:cNvPr id="16" name="箭头: 虚尾 15">
            <a:extLst>
              <a:ext uri="{FF2B5EF4-FFF2-40B4-BE49-F238E27FC236}">
                <a16:creationId xmlns:a16="http://schemas.microsoft.com/office/drawing/2014/main" id="{6CAEAFB9-1665-4BF1-8630-45FA04AAB359}"/>
              </a:ext>
            </a:extLst>
          </p:cNvPr>
          <p:cNvSpPr/>
          <p:nvPr/>
        </p:nvSpPr>
        <p:spPr>
          <a:xfrm rot="10800000">
            <a:off x="7841108" y="2197926"/>
            <a:ext cx="685294"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2295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par>
                                <p:cTn id="24" presetID="6" presetClass="entr" presetSubtype="16"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in)">
                                      <p:cBhvr>
                                        <p:cTn id="26" dur="2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2000"/>
                                        <p:tgtEl>
                                          <p:spTgt spid="1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heel(1)">
                                      <p:cBhvr>
                                        <p:cTn id="3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5753BA-7343-4A77-AB70-7B9F0107E5CD}"/>
              </a:ext>
            </a:extLst>
          </p:cNvPr>
          <p:cNvSpPr>
            <a:spLocks noGrp="1"/>
          </p:cNvSpPr>
          <p:nvPr>
            <p:ph type="sldNum" sz="quarter" idx="12"/>
          </p:nvPr>
        </p:nvSpPr>
        <p:spPr/>
        <p:txBody>
          <a:bodyPr/>
          <a:lstStyle/>
          <a:p>
            <a:fld id="{2515AB8F-1C56-49E9-90C8-78D22B0C1B97}" type="slidenum">
              <a:rPr lang="zh-CN" altLang="en-US" smtClean="0"/>
              <a:pPr/>
              <a:t>7</a:t>
            </a:fld>
            <a:endParaRPr lang="zh-CN" altLang="en-US" dirty="0"/>
          </a:p>
        </p:txBody>
      </p:sp>
      <p:sp>
        <p:nvSpPr>
          <p:cNvPr id="3" name="标题 2">
            <a:extLst>
              <a:ext uri="{FF2B5EF4-FFF2-40B4-BE49-F238E27FC236}">
                <a16:creationId xmlns:a16="http://schemas.microsoft.com/office/drawing/2014/main" id="{91640096-4A04-49A6-969B-CA986C4F9F00}"/>
              </a:ext>
            </a:extLst>
          </p:cNvPr>
          <p:cNvSpPr>
            <a:spLocks noGrp="1"/>
          </p:cNvSpPr>
          <p:nvPr>
            <p:ph type="title"/>
          </p:nvPr>
        </p:nvSpPr>
        <p:spPr/>
        <p:txBody>
          <a:bodyPr/>
          <a:lstStyle/>
          <a:p>
            <a:r>
              <a:rPr lang="zh-CN" altLang="en-US" dirty="0"/>
              <a:t>协同过滤最简单的算法</a:t>
            </a:r>
          </a:p>
        </p:txBody>
      </p:sp>
      <p:sp>
        <p:nvSpPr>
          <p:cNvPr id="5" name="文本框 4">
            <a:extLst>
              <a:ext uri="{FF2B5EF4-FFF2-40B4-BE49-F238E27FC236}">
                <a16:creationId xmlns:a16="http://schemas.microsoft.com/office/drawing/2014/main" id="{55C0544D-FA24-4381-BAFE-E866CBCACC5B}"/>
              </a:ext>
            </a:extLst>
          </p:cNvPr>
          <p:cNvSpPr txBox="1"/>
          <p:nvPr/>
        </p:nvSpPr>
        <p:spPr>
          <a:xfrm>
            <a:off x="1745454" y="6385022"/>
            <a:ext cx="3555782" cy="307777"/>
          </a:xfrm>
          <a:prstGeom prst="rect">
            <a:avLst/>
          </a:prstGeom>
          <a:noFill/>
        </p:spPr>
        <p:txBody>
          <a:bodyPr wrap="none" rtlCol="0">
            <a:spAutoFit/>
          </a:bodyPr>
          <a:lstStyle/>
          <a:p>
            <a:r>
              <a:rPr lang="en-US" altLang="zh-CN" sz="1400" dirty="0">
                <a:solidFill>
                  <a:srgbClr val="222222"/>
                </a:solidFill>
                <a:latin typeface="Arial" panose="020B0604020202020204" pitchFamily="34" charset="0"/>
              </a:rPr>
              <a:t>[3] https://zhuanlan.zhihu.com/p/69888124</a:t>
            </a:r>
            <a:endParaRPr lang="zh-CN" altLang="zh-CN" sz="1400" dirty="0">
              <a:solidFill>
                <a:srgbClr val="222222"/>
              </a:solidFill>
              <a:latin typeface="Arial" panose="020B0604020202020204" pitchFamily="34" charset="0"/>
            </a:endParaRPr>
          </a:p>
        </p:txBody>
      </p:sp>
      <p:pic>
        <p:nvPicPr>
          <p:cNvPr id="6" name="图片 5">
            <a:extLst>
              <a:ext uri="{FF2B5EF4-FFF2-40B4-BE49-F238E27FC236}">
                <a16:creationId xmlns:a16="http://schemas.microsoft.com/office/drawing/2014/main" id="{9089E540-C6F5-43DE-AB76-F0FA0E605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861" y="1039471"/>
            <a:ext cx="7770175" cy="3721915"/>
          </a:xfrm>
          <a:prstGeom prst="rect">
            <a:avLst/>
          </a:prstGeom>
        </p:spPr>
      </p:pic>
      <p:sp>
        <p:nvSpPr>
          <p:cNvPr id="10" name="文本框 9">
            <a:extLst>
              <a:ext uri="{FF2B5EF4-FFF2-40B4-BE49-F238E27FC236}">
                <a16:creationId xmlns:a16="http://schemas.microsoft.com/office/drawing/2014/main" id="{287568E5-1FEF-440D-B8D5-1324C9D805DE}"/>
              </a:ext>
            </a:extLst>
          </p:cNvPr>
          <p:cNvSpPr txBox="1"/>
          <p:nvPr/>
        </p:nvSpPr>
        <p:spPr>
          <a:xfrm>
            <a:off x="2724426" y="4890947"/>
            <a:ext cx="6268063" cy="923330"/>
          </a:xfrm>
          <a:prstGeom prst="rect">
            <a:avLst/>
          </a:prstGeom>
          <a:noFill/>
        </p:spPr>
        <p:txBody>
          <a:bodyPr wrap="none" rtlCol="0">
            <a:spAutoFit/>
          </a:bodyPr>
          <a:lstStyle/>
          <a:p>
            <a:pPr algn="l">
              <a:buFont typeface="Arial" panose="020B0604020202020204" pitchFamily="34" charset="0"/>
              <a:buChar char="•"/>
            </a:pPr>
            <a:r>
              <a:rPr lang="zh-CN" altLang="en-US" b="0" i="0" dirty="0">
                <a:solidFill>
                  <a:srgbClr val="121212"/>
                </a:solidFill>
                <a:effectLst/>
                <a:latin typeface="-apple-system"/>
              </a:rPr>
              <a:t>小美会给物品</a:t>
            </a:r>
            <a:r>
              <a:rPr lang="en-US" altLang="zh-CN" b="0" i="0" dirty="0">
                <a:solidFill>
                  <a:srgbClr val="121212"/>
                </a:solidFill>
                <a:effectLst/>
                <a:latin typeface="-apple-system"/>
              </a:rPr>
              <a:t>1</a:t>
            </a:r>
            <a:r>
              <a:rPr lang="zh-CN" altLang="en-US" b="0" i="0" dirty="0">
                <a:solidFill>
                  <a:srgbClr val="121212"/>
                </a:solidFill>
                <a:effectLst/>
                <a:latin typeface="-apple-system"/>
              </a:rPr>
              <a:t>的打分是 ＝ </a:t>
            </a:r>
            <a:r>
              <a:rPr lang="en-US" altLang="zh-CN" b="0" i="0" dirty="0">
                <a:solidFill>
                  <a:srgbClr val="121212"/>
                </a:solidFill>
                <a:effectLst/>
                <a:latin typeface="-apple-system"/>
              </a:rPr>
              <a:t>(5 *0.38 + 0 * 0.32)/(0.38+0) = 5</a:t>
            </a:r>
          </a:p>
          <a:p>
            <a:pPr algn="l">
              <a:buFont typeface="Arial" panose="020B0604020202020204" pitchFamily="34" charset="0"/>
              <a:buChar char="•"/>
            </a:pPr>
            <a:r>
              <a:rPr lang="zh-CN" altLang="en-US" b="0" i="0" dirty="0">
                <a:solidFill>
                  <a:srgbClr val="121212"/>
                </a:solidFill>
                <a:effectLst/>
                <a:latin typeface="-apple-system"/>
              </a:rPr>
              <a:t>小美会给物品</a:t>
            </a:r>
            <a:r>
              <a:rPr lang="en-US" altLang="zh-CN" dirty="0">
                <a:solidFill>
                  <a:srgbClr val="121212"/>
                </a:solidFill>
                <a:latin typeface="-apple-system"/>
              </a:rPr>
              <a:t>2</a:t>
            </a:r>
            <a:r>
              <a:rPr lang="zh-CN" altLang="en-US" b="0" i="0" dirty="0">
                <a:solidFill>
                  <a:srgbClr val="121212"/>
                </a:solidFill>
                <a:effectLst/>
                <a:latin typeface="-apple-system"/>
              </a:rPr>
              <a:t>的打分是 ＝ </a:t>
            </a:r>
            <a:r>
              <a:rPr lang="en-US" altLang="zh-CN" b="0" i="0" dirty="0">
                <a:solidFill>
                  <a:srgbClr val="121212"/>
                </a:solidFill>
                <a:effectLst/>
                <a:latin typeface="-apple-system"/>
              </a:rPr>
              <a:t>(4 * 0.38 + 0 * 0.32)/(0.38+0) = 4.8</a:t>
            </a:r>
          </a:p>
          <a:p>
            <a:pPr algn="l">
              <a:buFont typeface="Arial" panose="020B0604020202020204" pitchFamily="34" charset="0"/>
              <a:buChar char="•"/>
            </a:pPr>
            <a:r>
              <a:rPr lang="zh-CN" altLang="en-US" b="0" i="0" dirty="0">
                <a:solidFill>
                  <a:srgbClr val="121212"/>
                </a:solidFill>
                <a:effectLst/>
                <a:latin typeface="-apple-system"/>
              </a:rPr>
              <a:t>小美会给物品</a:t>
            </a:r>
            <a:r>
              <a:rPr lang="en-US" altLang="zh-CN" b="0" i="0" dirty="0">
                <a:solidFill>
                  <a:srgbClr val="121212"/>
                </a:solidFill>
                <a:effectLst/>
                <a:latin typeface="-apple-system"/>
              </a:rPr>
              <a:t>5</a:t>
            </a:r>
            <a:r>
              <a:rPr lang="zh-CN" altLang="en-US" b="0" i="0" dirty="0">
                <a:solidFill>
                  <a:srgbClr val="121212"/>
                </a:solidFill>
                <a:effectLst/>
                <a:latin typeface="-apple-system"/>
              </a:rPr>
              <a:t>的打分是 ＝ </a:t>
            </a:r>
            <a:r>
              <a:rPr lang="en-US" altLang="zh-CN" b="0" i="0" dirty="0">
                <a:solidFill>
                  <a:srgbClr val="121212"/>
                </a:solidFill>
                <a:effectLst/>
                <a:latin typeface="-apple-system"/>
              </a:rPr>
              <a:t>(0 * 0.38+5 * 0.32)/(0+0.32) = 5</a:t>
            </a:r>
          </a:p>
        </p:txBody>
      </p:sp>
      <p:sp>
        <p:nvSpPr>
          <p:cNvPr id="15" name="文本框 14">
            <a:extLst>
              <a:ext uri="{FF2B5EF4-FFF2-40B4-BE49-F238E27FC236}">
                <a16:creationId xmlns:a16="http://schemas.microsoft.com/office/drawing/2014/main" id="{EB8B0BE4-9727-4D7A-89ED-AAF2AFBA7EBA}"/>
              </a:ext>
            </a:extLst>
          </p:cNvPr>
          <p:cNvSpPr txBox="1"/>
          <p:nvPr/>
        </p:nvSpPr>
        <p:spPr>
          <a:xfrm>
            <a:off x="2466983" y="1843454"/>
            <a:ext cx="3195105" cy="369332"/>
          </a:xfrm>
          <a:prstGeom prst="rect">
            <a:avLst/>
          </a:prstGeom>
          <a:noFill/>
        </p:spPr>
        <p:txBody>
          <a:bodyPr wrap="none" rtlCol="0">
            <a:spAutoFit/>
          </a:bodyPr>
          <a:lstStyle/>
          <a:p>
            <a:r>
              <a:rPr lang="en-US" altLang="zh-CN" dirty="0"/>
              <a:t>0    1      2     3     4     5    6</a:t>
            </a:r>
            <a:endParaRPr lang="zh-CN" altLang="en-US" dirty="0"/>
          </a:p>
        </p:txBody>
      </p:sp>
      <p:sp>
        <p:nvSpPr>
          <p:cNvPr id="17" name="椭圆 16">
            <a:extLst>
              <a:ext uri="{FF2B5EF4-FFF2-40B4-BE49-F238E27FC236}">
                <a16:creationId xmlns:a16="http://schemas.microsoft.com/office/drawing/2014/main" id="{8B80C9C7-8B18-4400-BFE6-4E7872BFECDD}"/>
              </a:ext>
            </a:extLst>
          </p:cNvPr>
          <p:cNvSpPr/>
          <p:nvPr/>
        </p:nvSpPr>
        <p:spPr>
          <a:xfrm>
            <a:off x="6726398" y="1168435"/>
            <a:ext cx="2729573" cy="804672"/>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Light"/>
              <a:cs typeface="+mn-cs"/>
            </a:endParaRPr>
          </a:p>
        </p:txBody>
      </p:sp>
    </p:spTree>
    <p:extLst>
      <p:ext uri="{BB962C8B-B14F-4D97-AF65-F5344CB8AC3E}">
        <p14:creationId xmlns:p14="http://schemas.microsoft.com/office/powerpoint/2010/main" val="99860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DEF2F8-18CA-4288-9B10-C421BEDADF65}"/>
              </a:ext>
            </a:extLst>
          </p:cNvPr>
          <p:cNvSpPr>
            <a:spLocks noGrp="1"/>
          </p:cNvSpPr>
          <p:nvPr>
            <p:ph type="sldNum" sz="quarter" idx="12"/>
          </p:nvPr>
        </p:nvSpPr>
        <p:spPr/>
        <p:txBody>
          <a:bodyPr/>
          <a:lstStyle/>
          <a:p>
            <a:fld id="{2515AB8F-1C56-49E9-90C8-78D22B0C1B97}" type="slidenum">
              <a:rPr lang="zh-CN" altLang="en-US" smtClean="0"/>
              <a:pPr/>
              <a:t>8</a:t>
            </a:fld>
            <a:endParaRPr lang="zh-CN" altLang="en-US" dirty="0"/>
          </a:p>
        </p:txBody>
      </p:sp>
      <p:sp>
        <p:nvSpPr>
          <p:cNvPr id="3" name="标题 2">
            <a:extLst>
              <a:ext uri="{FF2B5EF4-FFF2-40B4-BE49-F238E27FC236}">
                <a16:creationId xmlns:a16="http://schemas.microsoft.com/office/drawing/2014/main" id="{EAADA344-F622-457D-AFD1-B00CF26B11A9}"/>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a:t>
            </a:r>
          </a:p>
        </p:txBody>
      </p:sp>
      <p:pic>
        <p:nvPicPr>
          <p:cNvPr id="27" name="图片 26">
            <a:extLst>
              <a:ext uri="{FF2B5EF4-FFF2-40B4-BE49-F238E27FC236}">
                <a16:creationId xmlns:a16="http://schemas.microsoft.com/office/drawing/2014/main" id="{8F07B4BC-037E-42F6-A50F-7250160B2366}"/>
              </a:ext>
            </a:extLst>
          </p:cNvPr>
          <p:cNvPicPr>
            <a:picLocks noChangeAspect="1"/>
          </p:cNvPicPr>
          <p:nvPr/>
        </p:nvPicPr>
        <p:blipFill rotWithShape="1">
          <a:blip r:embed="rId2"/>
          <a:srcRect l="24554" t="19908" r="24702" b="20253"/>
          <a:stretch/>
        </p:blipFill>
        <p:spPr>
          <a:xfrm>
            <a:off x="826178" y="3764100"/>
            <a:ext cx="442321" cy="521608"/>
          </a:xfrm>
          <a:prstGeom prst="rect">
            <a:avLst/>
          </a:prstGeom>
        </p:spPr>
      </p:pic>
      <p:pic>
        <p:nvPicPr>
          <p:cNvPr id="28" name="图片 27">
            <a:extLst>
              <a:ext uri="{FF2B5EF4-FFF2-40B4-BE49-F238E27FC236}">
                <a16:creationId xmlns:a16="http://schemas.microsoft.com/office/drawing/2014/main" id="{3AEE8265-F184-4398-A557-7F80E3B67C9F}"/>
              </a:ext>
            </a:extLst>
          </p:cNvPr>
          <p:cNvPicPr>
            <a:picLocks noChangeAspect="1"/>
          </p:cNvPicPr>
          <p:nvPr/>
        </p:nvPicPr>
        <p:blipFill rotWithShape="1">
          <a:blip r:embed="rId2"/>
          <a:srcRect l="24554" t="19908" r="24702" b="20253"/>
          <a:stretch/>
        </p:blipFill>
        <p:spPr>
          <a:xfrm>
            <a:off x="3792558" y="1764151"/>
            <a:ext cx="425032" cy="463498"/>
          </a:xfrm>
          <a:prstGeom prst="rect">
            <a:avLst/>
          </a:prstGeom>
        </p:spPr>
      </p:pic>
      <p:pic>
        <p:nvPicPr>
          <p:cNvPr id="29" name="图片 28">
            <a:extLst>
              <a:ext uri="{FF2B5EF4-FFF2-40B4-BE49-F238E27FC236}">
                <a16:creationId xmlns:a16="http://schemas.microsoft.com/office/drawing/2014/main" id="{F4C01B2E-1CA8-4405-A9C3-8D40B4310734}"/>
              </a:ext>
            </a:extLst>
          </p:cNvPr>
          <p:cNvPicPr>
            <a:picLocks noChangeAspect="1"/>
          </p:cNvPicPr>
          <p:nvPr/>
        </p:nvPicPr>
        <p:blipFill rotWithShape="1">
          <a:blip r:embed="rId2"/>
          <a:srcRect l="24554" t="19908" r="24702" b="20253"/>
          <a:stretch/>
        </p:blipFill>
        <p:spPr>
          <a:xfrm>
            <a:off x="2808220" y="3841795"/>
            <a:ext cx="428362" cy="505148"/>
          </a:xfrm>
          <a:prstGeom prst="rect">
            <a:avLst/>
          </a:prstGeom>
        </p:spPr>
      </p:pic>
      <p:sp>
        <p:nvSpPr>
          <p:cNvPr id="30" name="文本框 29">
            <a:extLst>
              <a:ext uri="{FF2B5EF4-FFF2-40B4-BE49-F238E27FC236}">
                <a16:creationId xmlns:a16="http://schemas.microsoft.com/office/drawing/2014/main" id="{EB2A64E8-F35C-421A-B65B-38B6CCAA9275}"/>
              </a:ext>
            </a:extLst>
          </p:cNvPr>
          <p:cNvSpPr txBox="1"/>
          <p:nvPr/>
        </p:nvSpPr>
        <p:spPr>
          <a:xfrm>
            <a:off x="6603987" y="1857161"/>
            <a:ext cx="4887219" cy="830997"/>
          </a:xfrm>
          <a:prstGeom prst="rect">
            <a:avLst/>
          </a:prstGeom>
          <a:noFill/>
        </p:spPr>
        <p:txBody>
          <a:bodyPr wrap="squar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Ⅰ</a:t>
            </a:r>
            <a:r>
              <a:rPr lang="zh-CN" altLang="en-US" sz="2400" b="1" dirty="0">
                <a:solidFill>
                  <a:srgbClr val="4472C4"/>
                </a:solidFill>
                <a:latin typeface="黑体" panose="02010609060101010101" pitchFamily="49" charset="-122"/>
                <a:ea typeface="黑体" panose="02010609060101010101" pitchFamily="49" charset="-122"/>
              </a:rPr>
              <a:t>收集数据</a:t>
            </a:r>
            <a:r>
              <a:rPr lang="zh-CN" altLang="en-US" sz="2400" spc="100" dirty="0">
                <a:blipFill>
                  <a:blip r:embed="rId3"/>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en-US" altLang="zh-CN" sz="2400" b="1" dirty="0">
              <a:solidFill>
                <a:srgbClr val="4472C4"/>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在终端上利用</a:t>
            </a:r>
            <a:r>
              <a:rPr lang="en-US" altLang="zh-CN" sz="2400" dirty="0">
                <a:solidFill>
                  <a:prstClr val="black"/>
                </a:solidFill>
                <a:latin typeface="黑体" panose="02010609060101010101" pitchFamily="49" charset="-122"/>
                <a:ea typeface="黑体" panose="02010609060101010101" pitchFamily="49" charset="-122"/>
              </a:rPr>
              <a:t>APP</a:t>
            </a:r>
            <a:r>
              <a:rPr lang="zh-CN" altLang="en-US" sz="2400" dirty="0">
                <a:solidFill>
                  <a:prstClr val="black"/>
                </a:solidFill>
                <a:latin typeface="黑体" panose="02010609060101010101" pitchFamily="49" charset="-122"/>
                <a:ea typeface="黑体" panose="02010609060101010101" pitchFamily="49" charset="-122"/>
              </a:rPr>
              <a:t>收集用户数据</a:t>
            </a:r>
            <a:endParaRPr lang="en-US" altLang="zh-CN" sz="2400" dirty="0">
              <a:solidFill>
                <a:prstClr val="black"/>
              </a:solidFill>
              <a:latin typeface="黑体" panose="02010609060101010101" pitchFamily="49" charset="-122"/>
              <a:ea typeface="黑体" panose="02010609060101010101" pitchFamily="49" charset="-122"/>
            </a:endParaRPr>
          </a:p>
        </p:txBody>
      </p:sp>
      <p:sp>
        <p:nvSpPr>
          <p:cNvPr id="31" name="箭头: 虚尾 30">
            <a:extLst>
              <a:ext uri="{FF2B5EF4-FFF2-40B4-BE49-F238E27FC236}">
                <a16:creationId xmlns:a16="http://schemas.microsoft.com/office/drawing/2014/main" id="{F87F51DC-9E07-4173-97D4-E6F73FFB15A9}"/>
              </a:ext>
            </a:extLst>
          </p:cNvPr>
          <p:cNvSpPr/>
          <p:nvPr/>
        </p:nvSpPr>
        <p:spPr>
          <a:xfrm rot="17133521">
            <a:off x="797655" y="3842174"/>
            <a:ext cx="144952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箭头: 虚尾 31">
            <a:extLst>
              <a:ext uri="{FF2B5EF4-FFF2-40B4-BE49-F238E27FC236}">
                <a16:creationId xmlns:a16="http://schemas.microsoft.com/office/drawing/2014/main" id="{3DED67C9-F3A0-4499-88BB-9C35985A4FAB}"/>
              </a:ext>
            </a:extLst>
          </p:cNvPr>
          <p:cNvSpPr/>
          <p:nvPr/>
        </p:nvSpPr>
        <p:spPr>
          <a:xfrm rot="9984508">
            <a:off x="3256382" y="2271117"/>
            <a:ext cx="1370588"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箭头: 虚尾 32">
            <a:extLst>
              <a:ext uri="{FF2B5EF4-FFF2-40B4-BE49-F238E27FC236}">
                <a16:creationId xmlns:a16="http://schemas.microsoft.com/office/drawing/2014/main" id="{BC2C78F6-C3D8-4165-8D3E-2CFD88CAF278}"/>
              </a:ext>
            </a:extLst>
          </p:cNvPr>
          <p:cNvSpPr/>
          <p:nvPr/>
        </p:nvSpPr>
        <p:spPr>
          <a:xfrm rot="13971781">
            <a:off x="2516300" y="3590331"/>
            <a:ext cx="1781692" cy="331835"/>
          </a:xfrm>
          <a:prstGeom prst="strip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4" name="直接连接符 33">
            <a:extLst>
              <a:ext uri="{FF2B5EF4-FFF2-40B4-BE49-F238E27FC236}">
                <a16:creationId xmlns:a16="http://schemas.microsoft.com/office/drawing/2014/main" id="{317F77D7-DEF0-44AA-94CD-B0A8F910A2B1}"/>
              </a:ext>
            </a:extLst>
          </p:cNvPr>
          <p:cNvCxnSpPr>
            <a:cxnSpLocks/>
          </p:cNvCxnSpPr>
          <p:nvPr/>
        </p:nvCxnSpPr>
        <p:spPr>
          <a:xfrm flipH="1">
            <a:off x="6132710" y="1465716"/>
            <a:ext cx="1" cy="4260306"/>
          </a:xfrm>
          <a:prstGeom prst="line">
            <a:avLst/>
          </a:prstGeom>
          <a:noFill/>
          <a:ln w="28575" cap="flat" cmpd="sng" algn="ctr">
            <a:solidFill>
              <a:srgbClr val="E7E6E6">
                <a:lumMod val="90000"/>
              </a:srgbClr>
            </a:solidFill>
            <a:prstDash val="dash"/>
            <a:miter lim="800000"/>
          </a:ln>
          <a:effectLst/>
        </p:spPr>
      </p:cxnSp>
      <p:sp>
        <p:nvSpPr>
          <p:cNvPr id="35" name="AutoShape 2" descr="“alibaba”的图片搜索结果">
            <a:extLst>
              <a:ext uri="{FF2B5EF4-FFF2-40B4-BE49-F238E27FC236}">
                <a16:creationId xmlns:a16="http://schemas.microsoft.com/office/drawing/2014/main" id="{248E2EC2-3E0C-42A3-8333-3C7D3E72C291}"/>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6" name="AutoShape 4" descr="“腾讯logo”的图片搜索结果">
            <a:extLst>
              <a:ext uri="{FF2B5EF4-FFF2-40B4-BE49-F238E27FC236}">
                <a16:creationId xmlns:a16="http://schemas.microsoft.com/office/drawing/2014/main" id="{8A4F3BC1-2A82-4D50-9797-B2F79CC601D7}"/>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zh-CN" altLang="en-US">
              <a:solidFill>
                <a:prstClr val="black"/>
              </a:solidFill>
              <a:latin typeface="Calibri" panose="020F0502020204030204"/>
              <a:ea typeface="等线" panose="02010600030101010101" pitchFamily="2" charset="-122"/>
            </a:endParaRPr>
          </a:p>
        </p:txBody>
      </p:sp>
      <p:sp>
        <p:nvSpPr>
          <p:cNvPr id="37" name="文本框 36">
            <a:extLst>
              <a:ext uri="{FF2B5EF4-FFF2-40B4-BE49-F238E27FC236}">
                <a16:creationId xmlns:a16="http://schemas.microsoft.com/office/drawing/2014/main" id="{4373A453-E668-4098-A20B-3D254AF9BF10}"/>
              </a:ext>
            </a:extLst>
          </p:cNvPr>
          <p:cNvSpPr txBox="1"/>
          <p:nvPr/>
        </p:nvSpPr>
        <p:spPr>
          <a:xfrm>
            <a:off x="1335972" y="1465716"/>
            <a:ext cx="1712627"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rPr>
              <a:t>云训练中心</a:t>
            </a:r>
          </a:p>
        </p:txBody>
      </p:sp>
      <p:grpSp>
        <p:nvGrpSpPr>
          <p:cNvPr id="38" name="组合 37">
            <a:extLst>
              <a:ext uri="{FF2B5EF4-FFF2-40B4-BE49-F238E27FC236}">
                <a16:creationId xmlns:a16="http://schemas.microsoft.com/office/drawing/2014/main" id="{59F56BA9-8691-48E3-AD91-7CB2D113C32E}"/>
              </a:ext>
            </a:extLst>
          </p:cNvPr>
          <p:cNvGrpSpPr/>
          <p:nvPr/>
        </p:nvGrpSpPr>
        <p:grpSpPr>
          <a:xfrm>
            <a:off x="794290" y="1919504"/>
            <a:ext cx="2321361" cy="1280077"/>
            <a:chOff x="3846490" y="161800"/>
            <a:chExt cx="2441359" cy="1260630"/>
          </a:xfrm>
        </p:grpSpPr>
        <p:pic>
          <p:nvPicPr>
            <p:cNvPr id="39" name="图片 38">
              <a:extLst>
                <a:ext uri="{FF2B5EF4-FFF2-40B4-BE49-F238E27FC236}">
                  <a16:creationId xmlns:a16="http://schemas.microsoft.com/office/drawing/2014/main" id="{F679E21B-50CD-4650-9BAC-2D982FB712E9}"/>
                </a:ext>
              </a:extLst>
            </p:cNvPr>
            <p:cNvPicPr>
              <a:picLocks noChangeAspect="1"/>
            </p:cNvPicPr>
            <p:nvPr/>
          </p:nvPicPr>
          <p:blipFill>
            <a:blip r:embed="rId4"/>
            <a:stretch>
              <a:fillRect/>
            </a:stretch>
          </p:blipFill>
          <p:spPr>
            <a:xfrm>
              <a:off x="4577435" y="404249"/>
              <a:ext cx="457681" cy="775731"/>
            </a:xfrm>
            <a:prstGeom prst="rect">
              <a:avLst/>
            </a:prstGeom>
          </p:spPr>
        </p:pic>
        <p:sp>
          <p:nvSpPr>
            <p:cNvPr id="40" name="云形 39">
              <a:extLst>
                <a:ext uri="{FF2B5EF4-FFF2-40B4-BE49-F238E27FC236}">
                  <a16:creationId xmlns:a16="http://schemas.microsoft.com/office/drawing/2014/main" id="{30F1CC67-8E83-449C-BD8C-4C5012EDD5E3}"/>
                </a:ext>
              </a:extLst>
            </p:cNvPr>
            <p:cNvSpPr/>
            <p:nvPr/>
          </p:nvSpPr>
          <p:spPr>
            <a:xfrm>
              <a:off x="3846490" y="161800"/>
              <a:ext cx="2441359" cy="1260630"/>
            </a:xfrm>
            <a:prstGeom prst="cloud">
              <a:avLst/>
            </a:prstGeom>
            <a:no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41" name="图片 40">
              <a:extLst>
                <a:ext uri="{FF2B5EF4-FFF2-40B4-BE49-F238E27FC236}">
                  <a16:creationId xmlns:a16="http://schemas.microsoft.com/office/drawing/2014/main" id="{006C3BEC-3982-4E3D-9B5A-950447ACB29F}"/>
                </a:ext>
              </a:extLst>
            </p:cNvPr>
            <p:cNvPicPr>
              <a:picLocks noChangeAspect="1"/>
            </p:cNvPicPr>
            <p:nvPr/>
          </p:nvPicPr>
          <p:blipFill>
            <a:blip r:embed="rId4"/>
            <a:stretch>
              <a:fillRect/>
            </a:stretch>
          </p:blipFill>
          <p:spPr>
            <a:xfrm>
              <a:off x="5096758" y="404249"/>
              <a:ext cx="457681" cy="775731"/>
            </a:xfrm>
            <a:prstGeom prst="rect">
              <a:avLst/>
            </a:prstGeom>
          </p:spPr>
        </p:pic>
      </p:grpSp>
      <p:sp>
        <p:nvSpPr>
          <p:cNvPr id="42" name="文本框 41">
            <a:extLst>
              <a:ext uri="{FF2B5EF4-FFF2-40B4-BE49-F238E27FC236}">
                <a16:creationId xmlns:a16="http://schemas.microsoft.com/office/drawing/2014/main" id="{B07002F1-FF4C-4562-8811-9D31C2A3B69D}"/>
              </a:ext>
            </a:extLst>
          </p:cNvPr>
          <p:cNvSpPr txBox="1"/>
          <p:nvPr/>
        </p:nvSpPr>
        <p:spPr>
          <a:xfrm>
            <a:off x="6607422" y="3020914"/>
            <a:ext cx="4825360" cy="1107996"/>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Ⅱ</a:t>
            </a:r>
            <a:r>
              <a:rPr lang="zh-CN" altLang="en-US" sz="2400" b="1" dirty="0">
                <a:solidFill>
                  <a:srgbClr val="4472C4"/>
                </a:solidFill>
                <a:latin typeface="黑体" panose="02010609060101010101" pitchFamily="49" charset="-122"/>
                <a:ea typeface="黑体" panose="02010609060101010101" pitchFamily="49" charset="-122"/>
              </a:rPr>
              <a:t>传输数据</a:t>
            </a:r>
            <a:r>
              <a:rPr lang="zh-CN" altLang="en-US" sz="2400" spc="100" dirty="0">
                <a:blipFill>
                  <a:blip r:embed="rId3"/>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3"/>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将终端上收集的数据传输至云中心</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sp>
        <p:nvSpPr>
          <p:cNvPr id="43" name="文本框 42">
            <a:extLst>
              <a:ext uri="{FF2B5EF4-FFF2-40B4-BE49-F238E27FC236}">
                <a16:creationId xmlns:a16="http://schemas.microsoft.com/office/drawing/2014/main" id="{502B8110-50A4-4283-BB32-A5666FDEF172}"/>
              </a:ext>
            </a:extLst>
          </p:cNvPr>
          <p:cNvSpPr txBox="1"/>
          <p:nvPr/>
        </p:nvSpPr>
        <p:spPr>
          <a:xfrm>
            <a:off x="6633451" y="4231979"/>
            <a:ext cx="4801314" cy="1477328"/>
          </a:xfrm>
          <a:prstGeom prst="rect">
            <a:avLst/>
          </a:prstGeom>
          <a:noFill/>
        </p:spPr>
        <p:txBody>
          <a:bodyPr wrap="none" rtlCol="0">
            <a:spAutoFit/>
          </a:bodyPr>
          <a:lstStyle/>
          <a:p>
            <a:pPr defTabSz="457200"/>
            <a:r>
              <a:rPr lang="en-US" altLang="zh-CN" sz="2400" b="1" dirty="0">
                <a:solidFill>
                  <a:prstClr val="black"/>
                </a:solidFill>
                <a:latin typeface="黑体" panose="02010609060101010101" pitchFamily="49" charset="-122"/>
                <a:ea typeface="黑体" panose="02010609060101010101" pitchFamily="49" charset="-122"/>
              </a:rPr>
              <a:t>Ⅲ</a:t>
            </a:r>
            <a:r>
              <a:rPr lang="zh-CN" altLang="en-US" sz="2400" b="1" dirty="0">
                <a:solidFill>
                  <a:srgbClr val="4472C4"/>
                </a:solidFill>
                <a:latin typeface="黑体" panose="02010609060101010101" pitchFamily="49" charset="-122"/>
                <a:ea typeface="黑体" panose="02010609060101010101" pitchFamily="49" charset="-122"/>
              </a:rPr>
              <a:t>训练模型</a:t>
            </a:r>
            <a:r>
              <a:rPr lang="zh-CN" altLang="en-US" sz="2400" spc="100" dirty="0">
                <a:blipFill>
                  <a:blip r:embed="rId3"/>
                  <a:stretch>
                    <a:fillRect/>
                  </a:stretch>
                </a:blipFill>
                <a:latin typeface="Calibri" panose="020F0502020204030204"/>
                <a:ea typeface="方正大标宋简体" panose="02010601030101010101" pitchFamily="2" charset="-122"/>
                <a:sym typeface="Wingdings 3" panose="05040102010807070707" pitchFamily="18" charset="2"/>
              </a:rPr>
              <a:t></a:t>
            </a:r>
            <a:endParaRPr lang="en-US" altLang="zh-CN" sz="2400" spc="100" dirty="0">
              <a:blipFill>
                <a:blip r:embed="rId3"/>
                <a:stretch>
                  <a:fillRect/>
                </a:stretch>
              </a:blipFill>
              <a:latin typeface="Calibri" panose="020F0502020204030204"/>
              <a:ea typeface="方正大标宋简体" panose="02010601030101010101" pitchFamily="2"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云中心对这些数据进行处理，然后</a:t>
            </a:r>
            <a:endParaRPr lang="en-US" altLang="zh-CN" sz="2400" dirty="0">
              <a:solidFill>
                <a:prstClr val="black"/>
              </a:solidFill>
              <a:latin typeface="黑体" panose="02010609060101010101" pitchFamily="49" charset="-122"/>
              <a:ea typeface="黑体" panose="02010609060101010101" pitchFamily="49" charset="-122"/>
            </a:endParaRPr>
          </a:p>
          <a:p>
            <a:pPr defTabSz="457200"/>
            <a:r>
              <a:rPr lang="zh-CN" altLang="en-US" sz="2400" dirty="0">
                <a:solidFill>
                  <a:prstClr val="black"/>
                </a:solidFill>
                <a:latin typeface="黑体" panose="02010609060101010101" pitchFamily="49" charset="-122"/>
                <a:ea typeface="黑体" panose="02010609060101010101" pitchFamily="49" charset="-122"/>
              </a:rPr>
              <a:t>利用这些数据训练推荐模型</a:t>
            </a:r>
            <a:endParaRPr lang="en-US" altLang="zh-CN" sz="2400" dirty="0">
              <a:solidFill>
                <a:prstClr val="black"/>
              </a:solidFill>
              <a:latin typeface="黑体" panose="02010609060101010101" pitchFamily="49" charset="-122"/>
              <a:ea typeface="黑体" panose="02010609060101010101" pitchFamily="49" charset="-122"/>
            </a:endParaRPr>
          </a:p>
          <a:p>
            <a:pPr defTabSz="457200"/>
            <a:endParaRPr lang="zh-CN" altLang="en-US" dirty="0">
              <a:solidFill>
                <a:prstClr val="black"/>
              </a:solidFill>
              <a:latin typeface="Calibri" panose="020F0502020204030204"/>
              <a:ea typeface="等线" panose="02010600030101010101" pitchFamily="2" charset="-122"/>
            </a:endParaRPr>
          </a:p>
        </p:txBody>
      </p:sp>
      <p:pic>
        <p:nvPicPr>
          <p:cNvPr id="44" name="图片 43">
            <a:extLst>
              <a:ext uri="{FF2B5EF4-FFF2-40B4-BE49-F238E27FC236}">
                <a16:creationId xmlns:a16="http://schemas.microsoft.com/office/drawing/2014/main" id="{CC19A96E-F8DE-4201-ABA4-9F2503BE509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753384" y="1475325"/>
            <a:ext cx="1140586" cy="1469655"/>
          </a:xfrm>
          <a:prstGeom prst="rect">
            <a:avLst/>
          </a:prstGeom>
        </p:spPr>
      </p:pic>
      <p:pic>
        <p:nvPicPr>
          <p:cNvPr id="45" name="图片 44">
            <a:extLst>
              <a:ext uri="{FF2B5EF4-FFF2-40B4-BE49-F238E27FC236}">
                <a16:creationId xmlns:a16="http://schemas.microsoft.com/office/drawing/2014/main" id="{887537F3-27EA-45AA-B6BC-B892CF9AD67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131525" y="4346943"/>
            <a:ext cx="1243718" cy="1469656"/>
          </a:xfrm>
          <a:prstGeom prst="rect">
            <a:avLst/>
          </a:prstGeom>
        </p:spPr>
      </p:pic>
      <p:pic>
        <p:nvPicPr>
          <p:cNvPr id="46" name="图片 45">
            <a:extLst>
              <a:ext uri="{FF2B5EF4-FFF2-40B4-BE49-F238E27FC236}">
                <a16:creationId xmlns:a16="http://schemas.microsoft.com/office/drawing/2014/main" id="{8E6BF3A3-F809-4A7F-9B52-962AA68DBDB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88505" y="4784426"/>
            <a:ext cx="1005499" cy="1360515"/>
          </a:xfrm>
          <a:prstGeom prst="rect">
            <a:avLst/>
          </a:prstGeom>
        </p:spPr>
      </p:pic>
    </p:spTree>
    <p:extLst>
      <p:ext uri="{BB962C8B-B14F-4D97-AF65-F5344CB8AC3E}">
        <p14:creationId xmlns:p14="http://schemas.microsoft.com/office/powerpoint/2010/main" val="335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circle(in)">
                                      <p:cBhvr>
                                        <p:cTn id="6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3" grpId="0" animBg="1"/>
      <p:bldP spid="37"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C94887-6B45-44E4-9FFC-CD3F92155EDA}"/>
              </a:ext>
            </a:extLst>
          </p:cNvPr>
          <p:cNvSpPr>
            <a:spLocks noGrp="1"/>
          </p:cNvSpPr>
          <p:nvPr>
            <p:ph type="sldNum" sz="quarter" idx="12"/>
          </p:nvPr>
        </p:nvSpPr>
        <p:spPr/>
        <p:txBody>
          <a:bodyPr/>
          <a:lstStyle/>
          <a:p>
            <a:fld id="{2515AB8F-1C56-49E9-90C8-78D22B0C1B97}" type="slidenum">
              <a:rPr lang="zh-CN" altLang="en-US" smtClean="0"/>
              <a:pPr/>
              <a:t>9</a:t>
            </a:fld>
            <a:endParaRPr lang="zh-CN" altLang="en-US" dirty="0"/>
          </a:p>
        </p:txBody>
      </p:sp>
      <p:sp>
        <p:nvSpPr>
          <p:cNvPr id="3" name="标题 2">
            <a:extLst>
              <a:ext uri="{FF2B5EF4-FFF2-40B4-BE49-F238E27FC236}">
                <a16:creationId xmlns:a16="http://schemas.microsoft.com/office/drawing/2014/main" id="{B9A27A5F-A8E2-4685-ACBE-E1217F987491}"/>
              </a:ext>
            </a:extLst>
          </p:cNvPr>
          <p:cNvSpPr>
            <a:spLocks noGrp="1"/>
          </p:cNvSpPr>
          <p:nvPr>
            <p:ph type="title"/>
          </p:nvPr>
        </p:nvSpPr>
        <p:spPr/>
        <p:txBody>
          <a:bodyPr>
            <a:normAutofit/>
          </a:bodyPr>
          <a:lstStyle/>
          <a:p>
            <a:pPr fontAlgn="base">
              <a:spcAft>
                <a:spcPct val="0"/>
              </a:spcAft>
            </a:pPr>
            <a:r>
              <a:rPr lang="zh-CN" altLang="en-US" dirty="0">
                <a:latin typeface="+mn-lt"/>
                <a:ea typeface="+mn-ea"/>
                <a:cs typeface="+mn-ea"/>
              </a:rPr>
              <a:t>云中心训练模式的不足</a:t>
            </a:r>
          </a:p>
        </p:txBody>
      </p:sp>
      <p:grpSp>
        <p:nvGrpSpPr>
          <p:cNvPr id="4" name="组合 3">
            <a:extLst>
              <a:ext uri="{FF2B5EF4-FFF2-40B4-BE49-F238E27FC236}">
                <a16:creationId xmlns:a16="http://schemas.microsoft.com/office/drawing/2014/main" id="{118A3EDF-DEBD-4712-BD75-419ACECB6036}"/>
              </a:ext>
            </a:extLst>
          </p:cNvPr>
          <p:cNvGrpSpPr/>
          <p:nvPr/>
        </p:nvGrpSpPr>
        <p:grpSpPr>
          <a:xfrm>
            <a:off x="278996" y="1120616"/>
            <a:ext cx="3602323" cy="2275503"/>
            <a:chOff x="5201635" y="1802809"/>
            <a:chExt cx="3016400" cy="2135695"/>
          </a:xfrm>
        </p:grpSpPr>
        <p:sp>
          <p:nvSpPr>
            <p:cNvPr id="5" name="文本框 4">
              <a:extLst>
                <a:ext uri="{FF2B5EF4-FFF2-40B4-BE49-F238E27FC236}">
                  <a16:creationId xmlns:a16="http://schemas.microsoft.com/office/drawing/2014/main" id="{ACDFD421-A792-4378-B1B6-56766EAEBA91}"/>
                </a:ext>
              </a:extLst>
            </p:cNvPr>
            <p:cNvSpPr txBox="1"/>
            <p:nvPr/>
          </p:nvSpPr>
          <p:spPr>
            <a:xfrm>
              <a:off x="5201635" y="1802809"/>
              <a:ext cx="3016400" cy="433300"/>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数据规模大</a:t>
              </a:r>
              <a:r>
                <a:rPr kumimoji="0" lang="zh-CN" altLang="en-US" sz="24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en-US" altLang="zh-CN" sz="2400" b="1" i="0" u="none" strike="noStrike" kern="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82E265FC-9B5B-433F-8A7E-487D31784C0E}"/>
                </a:ext>
              </a:extLst>
            </p:cNvPr>
            <p:cNvSpPr/>
            <p:nvPr/>
          </p:nvSpPr>
          <p:spPr>
            <a:xfrm>
              <a:off x="5201635" y="2202161"/>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defTabSz="457200"/>
              <a:r>
                <a:rPr lang="zh-CN" altLang="en-US" sz="2000" kern="0" dirty="0">
                  <a:ln w="0"/>
                  <a:solidFill>
                    <a:prstClr val="black">
                      <a:lumMod val="85000"/>
                      <a:lumOff val="15000"/>
                    </a:prstClr>
                  </a:solidFill>
                  <a:cs typeface="Times New Roman" panose="02020603050405020304" pitchFamily="18" charset="0"/>
                </a:rPr>
                <a:t>智能手机越发普及，各种</a:t>
              </a:r>
              <a:r>
                <a:rPr lang="en-US" altLang="zh-CN" sz="2000" kern="0" dirty="0">
                  <a:ln w="0"/>
                  <a:solidFill>
                    <a:prstClr val="black">
                      <a:lumMod val="85000"/>
                      <a:lumOff val="15000"/>
                    </a:prstClr>
                  </a:solidFill>
                  <a:cs typeface="Times New Roman" panose="02020603050405020304" pitchFamily="18" charset="0"/>
                </a:rPr>
                <a:t>APP</a:t>
              </a:r>
              <a:r>
                <a:rPr lang="zh-CN" altLang="en-US" sz="2000" kern="0" dirty="0">
                  <a:ln w="0"/>
                  <a:solidFill>
                    <a:prstClr val="black">
                      <a:lumMod val="85000"/>
                      <a:lumOff val="15000"/>
                    </a:prstClr>
                  </a:solidFill>
                  <a:cs typeface="Times New Roman" panose="02020603050405020304" pitchFamily="18" charset="0"/>
                </a:rPr>
                <a:t>层出不穷，为了做好推荐功能需要采集用户数据，但若将用户数据全部发送到云中心，将给</a:t>
              </a:r>
              <a:r>
                <a:rPr lang="zh-CN" altLang="en-US" sz="2000" b="1" kern="0" dirty="0">
                  <a:ln w="0"/>
                  <a:solidFill>
                    <a:srgbClr val="C00000"/>
                  </a:solidFill>
                  <a:cs typeface="Times New Roman" panose="02020603050405020304" pitchFamily="18" charset="0"/>
                </a:rPr>
                <a:t>主干网</a:t>
              </a:r>
              <a:r>
                <a:rPr lang="zh-CN" altLang="en-US" sz="2000" kern="0" dirty="0">
                  <a:ln w="0"/>
                  <a:solidFill>
                    <a:prstClr val="black">
                      <a:lumMod val="85000"/>
                      <a:lumOff val="15000"/>
                    </a:prstClr>
                  </a:solidFill>
                  <a:cs typeface="Times New Roman" panose="02020603050405020304" pitchFamily="18" charset="0"/>
                </a:rPr>
                <a:t>带来巨大</a:t>
              </a:r>
              <a:r>
                <a:rPr lang="zh-CN" altLang="en-US" sz="2000" b="1" kern="0" dirty="0">
                  <a:ln w="0"/>
                  <a:solidFill>
                    <a:srgbClr val="C00000"/>
                  </a:solidFill>
                  <a:cs typeface="Times New Roman" panose="02020603050405020304" pitchFamily="18" charset="0"/>
                </a:rPr>
                <a:t>传输压力</a:t>
              </a:r>
              <a:r>
                <a:rPr lang="zh-CN" altLang="en-US" sz="2000" kern="0" dirty="0">
                  <a:ln w="0"/>
                  <a:solidFill>
                    <a:prstClr val="black">
                      <a:lumMod val="85000"/>
                      <a:lumOff val="15000"/>
                    </a:prstClr>
                  </a:solidFill>
                  <a:cs typeface="Times New Roman" panose="02020603050405020304" pitchFamily="18" charset="0"/>
                </a:rPr>
                <a:t>。</a:t>
              </a:r>
              <a:endParaRPr lang="en-US" altLang="zh-CN" sz="2000" kern="0" dirty="0">
                <a:ln w="0"/>
                <a:solidFill>
                  <a:prstClr val="black">
                    <a:lumMod val="85000"/>
                    <a:lumOff val="15000"/>
                  </a:prstClr>
                </a:solidFill>
                <a:cs typeface="Times New Roman" panose="02020603050405020304" pitchFamily="18" charset="0"/>
              </a:endParaRPr>
            </a:p>
          </p:txBody>
        </p:sp>
      </p:grpSp>
      <p:grpSp>
        <p:nvGrpSpPr>
          <p:cNvPr id="7" name="组合 6">
            <a:extLst>
              <a:ext uri="{FF2B5EF4-FFF2-40B4-BE49-F238E27FC236}">
                <a16:creationId xmlns:a16="http://schemas.microsoft.com/office/drawing/2014/main" id="{1441A57B-DB0D-4B4B-9127-E406E2D2005D}"/>
              </a:ext>
            </a:extLst>
          </p:cNvPr>
          <p:cNvGrpSpPr/>
          <p:nvPr/>
        </p:nvGrpSpPr>
        <p:grpSpPr>
          <a:xfrm>
            <a:off x="4314531" y="1125687"/>
            <a:ext cx="3602323" cy="2278988"/>
            <a:chOff x="1060168" y="1101296"/>
            <a:chExt cx="3016400" cy="2136453"/>
          </a:xfrm>
        </p:grpSpPr>
        <p:grpSp>
          <p:nvGrpSpPr>
            <p:cNvPr id="8" name="组合 7">
              <a:extLst>
                <a:ext uri="{FF2B5EF4-FFF2-40B4-BE49-F238E27FC236}">
                  <a16:creationId xmlns:a16="http://schemas.microsoft.com/office/drawing/2014/main" id="{91C01A6A-4F7D-42F8-A481-9A3271EC9E59}"/>
                </a:ext>
              </a:extLst>
            </p:cNvPr>
            <p:cNvGrpSpPr/>
            <p:nvPr/>
          </p:nvGrpSpPr>
          <p:grpSpPr>
            <a:xfrm>
              <a:off x="1060168" y="1101296"/>
              <a:ext cx="3016400" cy="2136453"/>
              <a:chOff x="777917" y="1802809"/>
              <a:chExt cx="3016400" cy="2136453"/>
            </a:xfrm>
          </p:grpSpPr>
          <p:sp>
            <p:nvSpPr>
              <p:cNvPr id="10" name="文本框 9">
                <a:extLst>
                  <a:ext uri="{FF2B5EF4-FFF2-40B4-BE49-F238E27FC236}">
                    <a16:creationId xmlns:a16="http://schemas.microsoft.com/office/drawing/2014/main" id="{A679271C-8AA3-4384-87C2-0C49DBF20C92}"/>
                  </a:ext>
                </a:extLst>
              </p:cNvPr>
              <p:cNvSpPr txBox="1"/>
              <p:nvPr/>
            </p:nvSpPr>
            <p:spPr>
              <a:xfrm>
                <a:off x="777917" y="1802809"/>
                <a:ext cx="3016400" cy="461665"/>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隐私问题</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endParaRPr>
              </a:p>
            </p:txBody>
          </p:sp>
          <p:sp>
            <p:nvSpPr>
              <p:cNvPr id="11" name="矩形 10">
                <a:extLst>
                  <a:ext uri="{FF2B5EF4-FFF2-40B4-BE49-F238E27FC236}">
                    <a16:creationId xmlns:a16="http://schemas.microsoft.com/office/drawing/2014/main" id="{BA08BAF2-3308-45B9-A820-48A9572F6877}"/>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9" name="文本框 8">
              <a:extLst>
                <a:ext uri="{FF2B5EF4-FFF2-40B4-BE49-F238E27FC236}">
                  <a16:creationId xmlns:a16="http://schemas.microsoft.com/office/drawing/2014/main" id="{F5C31589-6A45-451C-BCFE-335A96EA2CA1}"/>
                </a:ext>
              </a:extLst>
            </p:cNvPr>
            <p:cNvSpPr txBox="1"/>
            <p:nvPr/>
          </p:nvSpPr>
          <p:spPr>
            <a:xfrm>
              <a:off x="1090955" y="1635790"/>
              <a:ext cx="2985613" cy="1529195"/>
            </a:xfrm>
            <a:prstGeom prst="rect">
              <a:avLst/>
            </a:prstGeom>
            <a:noFill/>
            <a:ln>
              <a:noFill/>
            </a:ln>
          </p:spPr>
          <p:txBody>
            <a:bodyPr wrap="square" rtlCol="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2018</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年欧盟颁布通用数据保护条例（</a:t>
              </a:r>
              <a:r>
                <a:rPr kumimoji="0" lang="en-US" altLang="zh-CN" sz="2000" b="1" i="0" u="none" strike="noStrike" kern="0" cap="none" spc="0" normalizeH="0" baseline="0" noProof="0" dirty="0">
                  <a:ln w="0"/>
                  <a:solidFill>
                    <a:srgbClr val="C00000"/>
                  </a:solidFill>
                  <a:effectLst/>
                  <a:uLnTx/>
                  <a:uFillTx/>
                  <a:cs typeface="Times New Roman" panose="02020603050405020304" pitchFamily="18" charset="0"/>
                </a:rPr>
                <a:t>GDRP</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a:t>
              </a:r>
              <a:r>
                <a:rPr kumimoji="0" lang="en-US" altLang="zh-CN"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2020</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年加州消费者隐私法案（</a:t>
              </a:r>
              <a:r>
                <a:rPr kumimoji="0" lang="en-US" altLang="zh-CN" sz="2000" b="1" i="0" u="none" strike="noStrike" kern="0" cap="none" spc="0" normalizeH="0" baseline="0" noProof="0" dirty="0">
                  <a:ln w="0"/>
                  <a:solidFill>
                    <a:srgbClr val="C00000"/>
                  </a:solidFill>
                  <a:effectLst/>
                  <a:uLnTx/>
                  <a:uFillTx/>
                  <a:cs typeface="Times New Roman" panose="02020603050405020304" pitchFamily="18" charset="0"/>
                </a:rPr>
                <a:t>CCPA</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）生效，社会越来越关注</a:t>
              </a:r>
              <a:r>
                <a:rPr kumimoji="0" lang="zh-CN" altLang="en-US" sz="2000" b="1" i="0" u="none" strike="noStrike" kern="0" cap="none" spc="0" normalizeH="0" baseline="0" noProof="0" dirty="0">
                  <a:ln w="0"/>
                  <a:solidFill>
                    <a:srgbClr val="C00000"/>
                  </a:solidFill>
                  <a:effectLst/>
                  <a:uLnTx/>
                  <a:uFillTx/>
                  <a:cs typeface="Times New Roman" panose="02020603050405020304" pitchFamily="18" charset="0"/>
                </a:rPr>
                <a:t>公众数据隐私保护</a:t>
              </a:r>
              <a:r>
                <a:rPr kumimoji="0" lang="zh-CN" altLang="en-US" sz="2000" b="1" i="0" u="none" strike="noStrike" kern="0" cap="none" spc="0" normalizeH="0" baseline="0" noProof="0" dirty="0">
                  <a:ln w="0"/>
                  <a:solidFill>
                    <a:prstClr val="black"/>
                  </a:solidFill>
                  <a:effectLst/>
                  <a:uLnTx/>
                  <a:uFillTx/>
                  <a:cs typeface="Times New Roman" panose="02020603050405020304" pitchFamily="18" charset="0"/>
                </a:rPr>
                <a:t>。</a:t>
              </a:r>
            </a:p>
          </p:txBody>
        </p:sp>
      </p:grpSp>
      <p:sp>
        <p:nvSpPr>
          <p:cNvPr id="12" name="箭头: 下 11">
            <a:extLst>
              <a:ext uri="{FF2B5EF4-FFF2-40B4-BE49-F238E27FC236}">
                <a16:creationId xmlns:a16="http://schemas.microsoft.com/office/drawing/2014/main" id="{251FD4F4-A981-48CB-85CB-0ECDEC384B17}"/>
              </a:ext>
            </a:extLst>
          </p:cNvPr>
          <p:cNvSpPr/>
          <p:nvPr/>
        </p:nvSpPr>
        <p:spPr>
          <a:xfrm>
            <a:off x="9218605"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箭头: 下 12">
            <a:extLst>
              <a:ext uri="{FF2B5EF4-FFF2-40B4-BE49-F238E27FC236}">
                <a16:creationId xmlns:a16="http://schemas.microsoft.com/office/drawing/2014/main" id="{90EC421C-0870-4723-B3B7-6A6C888F8725}"/>
              </a:ext>
            </a:extLst>
          </p:cNvPr>
          <p:cNvSpPr/>
          <p:nvPr/>
        </p:nvSpPr>
        <p:spPr>
          <a:xfrm>
            <a:off x="2495600" y="3477408"/>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圆角矩形 92">
            <a:extLst>
              <a:ext uri="{FF2B5EF4-FFF2-40B4-BE49-F238E27FC236}">
                <a16:creationId xmlns:a16="http://schemas.microsoft.com/office/drawing/2014/main" id="{B77E0C34-B865-4B0E-A45C-89B3E34E11B0}"/>
              </a:ext>
            </a:extLst>
          </p:cNvPr>
          <p:cNvSpPr/>
          <p:nvPr/>
        </p:nvSpPr>
        <p:spPr>
          <a:xfrm>
            <a:off x="4449218" y="6003250"/>
            <a:ext cx="3181119" cy="600752"/>
          </a:xfrm>
          <a:prstGeom prst="roundRect">
            <a:avLst>
              <a:gd name="adj" fmla="val 11014"/>
            </a:avLst>
          </a:prstGeom>
          <a:solidFill>
            <a:sysClr val="window" lastClr="FFFFFF"/>
          </a:solidFill>
          <a:ln w="57150" cap="flat" cmpd="sng" algn="ctr">
            <a:solidFill>
              <a:srgbClr val="00B0F0"/>
            </a:solidFill>
            <a:prstDash val="solid"/>
            <a:miter lim="800000"/>
          </a:ln>
          <a:effectLst>
            <a:glow rad="63500">
              <a:srgbClr val="A5A5A5">
                <a:satMod val="175000"/>
                <a:alpha val="40000"/>
              </a:srgbClr>
            </a:glo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rPr>
              <a:t>联邦学习</a:t>
            </a:r>
            <a:endParaRPr kumimoji="0" lang="en-US" altLang="zh-CN" sz="3600" b="1" i="0" u="none" strike="noStrike" kern="0" cap="none" spc="0" normalizeH="0" baseline="0" noProof="0" dirty="0">
              <a:ln w="0"/>
              <a:solidFill>
                <a:prstClr val="black"/>
              </a:solidFill>
              <a:effectLst/>
              <a:uLnTx/>
              <a:uFillTx/>
              <a:latin typeface="Calibri" panose="020F0502020204030204"/>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BA3379ED-D7D1-46EF-95F2-648DCA186EA1}"/>
              </a:ext>
            </a:extLst>
          </p:cNvPr>
          <p:cNvSpPr/>
          <p:nvPr/>
        </p:nvSpPr>
        <p:spPr>
          <a:xfrm>
            <a:off x="2325390" y="4069516"/>
            <a:ext cx="7440117" cy="1363580"/>
          </a:xfrm>
          <a:prstGeom prst="rect">
            <a:avLst/>
          </a:prstGeom>
          <a:solidFill>
            <a:srgbClr val="C00000"/>
          </a:solidFill>
          <a:ln w="28575" cap="flat" cmpd="sng" algn="ctr">
            <a:solidFill>
              <a:srgbClr val="C00000"/>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w="0"/>
                <a:solidFill>
                  <a:prstClr val="white"/>
                </a:solidFill>
                <a:effectLst/>
                <a:uLnTx/>
                <a:uFillTx/>
                <a:latin typeface="Calibri" panose="020F0502020204030204"/>
                <a:ea typeface="等线" panose="02010600030101010101" pitchFamily="2" charset="-122"/>
                <a:cs typeface="Times New Roman" panose="02020603050405020304" pitchFamily="18" charset="0"/>
              </a:rPr>
              <a:t>庞大数据规模、终端数据隐私与云服务器的高性能要求均对基于云数据中心的传统训练方式提出了新的挑战</a:t>
            </a:r>
          </a:p>
        </p:txBody>
      </p:sp>
      <p:sp>
        <p:nvSpPr>
          <p:cNvPr id="16" name="箭头: 下 15">
            <a:extLst>
              <a:ext uri="{FF2B5EF4-FFF2-40B4-BE49-F238E27FC236}">
                <a16:creationId xmlns:a16="http://schemas.microsoft.com/office/drawing/2014/main" id="{56B14ECB-3345-4063-A609-09C33970F4FD}"/>
              </a:ext>
            </a:extLst>
          </p:cNvPr>
          <p:cNvSpPr/>
          <p:nvPr/>
        </p:nvSpPr>
        <p:spPr>
          <a:xfrm>
            <a:off x="5800881" y="5508684"/>
            <a:ext cx="477795" cy="453743"/>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D669425A-6361-4FD1-B571-B1A336B044AF}"/>
              </a:ext>
            </a:extLst>
          </p:cNvPr>
          <p:cNvGrpSpPr/>
          <p:nvPr/>
        </p:nvGrpSpPr>
        <p:grpSpPr>
          <a:xfrm>
            <a:off x="8310681" y="1125687"/>
            <a:ext cx="3602323" cy="2278988"/>
            <a:chOff x="1060168" y="1101296"/>
            <a:chExt cx="3016400" cy="2136453"/>
          </a:xfrm>
        </p:grpSpPr>
        <p:grpSp>
          <p:nvGrpSpPr>
            <p:cNvPr id="18" name="组合 17">
              <a:extLst>
                <a:ext uri="{FF2B5EF4-FFF2-40B4-BE49-F238E27FC236}">
                  <a16:creationId xmlns:a16="http://schemas.microsoft.com/office/drawing/2014/main" id="{D5F58DEA-97AC-48F0-BF60-8BAB6364A1FD}"/>
                </a:ext>
              </a:extLst>
            </p:cNvPr>
            <p:cNvGrpSpPr/>
            <p:nvPr/>
          </p:nvGrpSpPr>
          <p:grpSpPr>
            <a:xfrm>
              <a:off x="1060168" y="1101296"/>
              <a:ext cx="3016400" cy="2136453"/>
              <a:chOff x="777917" y="1802809"/>
              <a:chExt cx="3016400" cy="2136453"/>
            </a:xfrm>
          </p:grpSpPr>
          <p:sp>
            <p:nvSpPr>
              <p:cNvPr id="20" name="文本框 19">
                <a:extLst>
                  <a:ext uri="{FF2B5EF4-FFF2-40B4-BE49-F238E27FC236}">
                    <a16:creationId xmlns:a16="http://schemas.microsoft.com/office/drawing/2014/main" id="{FF089544-559B-4BEF-AD6D-F7CAE1169BE5}"/>
                  </a:ext>
                </a:extLst>
              </p:cNvPr>
              <p:cNvSpPr txBox="1"/>
              <p:nvPr/>
            </p:nvSpPr>
            <p:spPr>
              <a:xfrm>
                <a:off x="777917" y="1802809"/>
                <a:ext cx="3016400" cy="432791"/>
              </a:xfrm>
              <a:prstGeom prst="rect">
                <a:avLst/>
              </a:prstGeom>
              <a:solidFill>
                <a:srgbClr val="FF9700"/>
              </a:solidFill>
              <a:ln w="28575">
                <a:solidFill>
                  <a:srgbClr val="FF9700"/>
                </a:solidFill>
              </a:ln>
              <a:effectLst>
                <a:glow rad="63500">
                  <a:srgbClr val="A5A5A5">
                    <a:satMod val="175000"/>
                    <a:alpha val="40000"/>
                  </a:srgbClr>
                </a:glo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zh-CN" altLang="en-US" sz="2400" b="1" kern="0" spc="100" dirty="0">
                    <a:solidFill>
                      <a:prstClr val="white"/>
                    </a:solidFill>
                    <a:latin typeface="黑体" panose="02010609060101010101" pitchFamily="49" charset="-122"/>
                    <a:ea typeface="黑体" panose="02010609060101010101" pitchFamily="49" charset="-122"/>
                    <a:sym typeface="Wingdings 3" panose="05040102010807070707" pitchFamily="18" charset="2"/>
                  </a:rPr>
                  <a:t>云中心的困境</a:t>
                </a:r>
                <a:r>
                  <a:rPr kumimoji="0" lang="zh-CN" altLang="en-US" sz="2000" b="0" i="0" u="none" strike="noStrike" kern="0" cap="none" spc="100" normalizeH="0" baseline="0" noProof="0" dirty="0">
                    <a:ln>
                      <a:noFill/>
                    </a:ln>
                    <a:solidFill>
                      <a:srgbClr val="FFFF00"/>
                    </a:solidFill>
                    <a:effectLst/>
                    <a:uLnTx/>
                    <a:uFillTx/>
                    <a:latin typeface="方正大标宋简体" panose="02010601030101010101" pitchFamily="2" charset="-122"/>
                    <a:ea typeface="方正大标宋简体" panose="02010601030101010101" pitchFamily="2" charset="-122"/>
                    <a:sym typeface="Wingdings 3" panose="05040102010807070707" pitchFamily="18" charset="2"/>
                  </a:rPr>
                  <a:t></a:t>
                </a:r>
                <a:endParaRPr kumimoji="0" lang="zh-CN" altLang="en-US" sz="2000" b="0" i="0" u="none" strike="noStrike" kern="0" cap="none" spc="0" normalizeH="0" baseline="0" noProof="0" dirty="0">
                  <a:ln>
                    <a:noFill/>
                  </a:ln>
                  <a:solidFill>
                    <a:prstClr val="white"/>
                  </a:solidFill>
                  <a:effectLst/>
                  <a:uLnTx/>
                  <a:uFillTx/>
                </a:endParaRPr>
              </a:p>
            </p:txBody>
          </p:sp>
          <p:sp>
            <p:nvSpPr>
              <p:cNvPr id="21" name="矩形 20">
                <a:extLst>
                  <a:ext uri="{FF2B5EF4-FFF2-40B4-BE49-F238E27FC236}">
                    <a16:creationId xmlns:a16="http://schemas.microsoft.com/office/drawing/2014/main" id="{6C0D0724-84D5-4022-9882-1B9CAAA5A546}"/>
                  </a:ext>
                </a:extLst>
              </p:cNvPr>
              <p:cNvSpPr/>
              <p:nvPr/>
            </p:nvSpPr>
            <p:spPr>
              <a:xfrm>
                <a:off x="777917" y="2202919"/>
                <a:ext cx="3016400" cy="1736343"/>
              </a:xfrm>
              <a:prstGeom prst="rect">
                <a:avLst/>
              </a:prstGeom>
              <a:noFill/>
              <a:ln w="28575" cap="flat" cmpd="sng" algn="ctr">
                <a:solidFill>
                  <a:srgbClr val="FF9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w="0"/>
                  <a:solidFill>
                    <a:prstClr val="black">
                      <a:lumMod val="85000"/>
                      <a:lumOff val="15000"/>
                    </a:prstClr>
                  </a:solidFill>
                  <a:effectLst/>
                  <a:uLnTx/>
                  <a:uFillTx/>
                  <a:latin typeface="Calibri" panose="020F0502020204030204"/>
                  <a:ea typeface="等线" panose="02010600030101010101" pitchFamily="2"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5B8025EE-1424-457E-898B-0AB0FDD5FB81}"/>
                </a:ext>
              </a:extLst>
            </p:cNvPr>
            <p:cNvSpPr txBox="1"/>
            <p:nvPr/>
          </p:nvSpPr>
          <p:spPr>
            <a:xfrm>
              <a:off x="1090955" y="1635790"/>
              <a:ext cx="2985613" cy="1529195"/>
            </a:xfrm>
            <a:prstGeom prst="rect">
              <a:avLst/>
            </a:prstGeom>
            <a:noFill/>
            <a:ln>
              <a:noFill/>
            </a:ln>
          </p:spPr>
          <p:txBody>
            <a:bodyPr wrap="square" rtlCol="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巨大的数据量和复杂的推荐模型使得云服务器的</a:t>
              </a:r>
              <a:r>
                <a:rPr lang="zh-CN" altLang="en-US" sz="2000" b="1" kern="0" dirty="0">
                  <a:ln w="0"/>
                  <a:solidFill>
                    <a:srgbClr val="C00000"/>
                  </a:solidFill>
                  <a:cs typeface="Times New Roman" panose="02020603050405020304" pitchFamily="18" charset="0"/>
                </a:rPr>
                <a:t>可扩展性</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受到挑战，以及由此所需的庞大的</a:t>
              </a:r>
              <a:r>
                <a:rPr lang="zh-CN" altLang="en-US" sz="2000" b="1" kern="0" dirty="0">
                  <a:ln w="0"/>
                  <a:solidFill>
                    <a:srgbClr val="C00000"/>
                  </a:solidFill>
                  <a:cs typeface="Times New Roman" panose="02020603050405020304" pitchFamily="18" charset="0"/>
                </a:rPr>
                <a:t>计算和存储资源</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使得</a:t>
              </a:r>
              <a:r>
                <a:rPr lang="zh-CN" altLang="en-US" sz="2000" b="1" kern="0" dirty="0">
                  <a:ln w="0"/>
                  <a:solidFill>
                    <a:srgbClr val="C00000"/>
                  </a:solidFill>
                  <a:cs typeface="Times New Roman" panose="02020603050405020304" pitchFamily="18" charset="0"/>
                </a:rPr>
                <a:t>运维成本</a:t>
              </a:r>
              <a:r>
                <a:rPr kumimoji="0" lang="zh-CN" altLang="en-US" sz="2000" b="0" i="0" u="none" strike="noStrike" kern="0" cap="none" spc="0" normalizeH="0" baseline="0" noProof="0" dirty="0">
                  <a:ln w="0"/>
                  <a:solidFill>
                    <a:prstClr val="black">
                      <a:lumMod val="85000"/>
                      <a:lumOff val="15000"/>
                    </a:prstClr>
                  </a:solidFill>
                  <a:effectLst/>
                  <a:uLnTx/>
                  <a:uFillTx/>
                  <a:cs typeface="Times New Roman" panose="02020603050405020304" pitchFamily="18" charset="0"/>
                </a:rPr>
                <a:t>上升。</a:t>
              </a:r>
              <a:endParaRPr kumimoji="0" lang="zh-CN" altLang="en-US" sz="2000" b="1" i="0" u="none" strike="noStrike" kern="0" cap="none" spc="0" normalizeH="0" baseline="0" noProof="0" dirty="0">
                <a:ln w="0"/>
                <a:solidFill>
                  <a:prstClr val="black"/>
                </a:solidFill>
                <a:effectLst/>
                <a:uLnTx/>
                <a:uFillTx/>
                <a:cs typeface="Times New Roman" panose="02020603050405020304" pitchFamily="18" charset="0"/>
              </a:endParaRPr>
            </a:p>
          </p:txBody>
        </p:sp>
      </p:grpSp>
      <p:sp>
        <p:nvSpPr>
          <p:cNvPr id="22" name="箭头: 下 21">
            <a:extLst>
              <a:ext uri="{FF2B5EF4-FFF2-40B4-BE49-F238E27FC236}">
                <a16:creationId xmlns:a16="http://schemas.microsoft.com/office/drawing/2014/main" id="{679BB541-19D2-42E0-8FFB-EA2EC3055160}"/>
              </a:ext>
            </a:extLst>
          </p:cNvPr>
          <p:cNvSpPr/>
          <p:nvPr/>
        </p:nvSpPr>
        <p:spPr>
          <a:xfrm>
            <a:off x="5806550" y="3491275"/>
            <a:ext cx="477795" cy="510819"/>
          </a:xfrm>
          <a:prstGeom prst="downArrow">
            <a:avLst/>
          </a:prstGeom>
          <a:solidFill>
            <a:srgbClr val="0277B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069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ncg3nh5f">
      <a:majorFont>
        <a:latin typeface="Microsoft YaHei" panose="020F0302020204030204"/>
        <a:ea typeface="Microsoft YaHei"/>
        <a:cs typeface=""/>
      </a:majorFont>
      <a:minorFont>
        <a:latin typeface="Microsoft YaHe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34579</TotalTime>
  <Words>3357</Words>
  <Application>Microsoft Office PowerPoint</Application>
  <PresentationFormat>宽屏</PresentationFormat>
  <Paragraphs>267</Paragraphs>
  <Slides>45</Slides>
  <Notes>8</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45</vt:i4>
      </vt:variant>
    </vt:vector>
  </HeadingPairs>
  <TitlesOfParts>
    <vt:vector size="59" baseType="lpstr">
      <vt:lpstr>-apple-system</vt:lpstr>
      <vt:lpstr>Arial Unicode MS</vt:lpstr>
      <vt:lpstr>等线</vt:lpstr>
      <vt:lpstr>方正大标宋简体</vt:lpstr>
      <vt:lpstr>黑体</vt:lpstr>
      <vt:lpstr>微软雅黑</vt:lpstr>
      <vt:lpstr>微软雅黑</vt:lpstr>
      <vt:lpstr>Arial</vt:lpstr>
      <vt:lpstr>Arial</vt:lpstr>
      <vt:lpstr>Calibri</vt:lpstr>
      <vt:lpstr>Comic Sans MS</vt:lpstr>
      <vt:lpstr>Wingdings</vt:lpstr>
      <vt:lpstr>Office 主题​​</vt:lpstr>
      <vt:lpstr>1_OfficePLUS</vt:lpstr>
      <vt:lpstr>PowerPoint 演示文稿</vt:lpstr>
      <vt:lpstr>PowerPoint 演示文稿</vt:lpstr>
      <vt:lpstr>PowerPoint 演示文稿</vt:lpstr>
      <vt:lpstr>推荐无处不在</vt:lpstr>
      <vt:lpstr>协同过滤基本思想</vt:lpstr>
      <vt:lpstr>协同过滤最简单的算法</vt:lpstr>
      <vt:lpstr>协同过滤最简单的算法</vt:lpstr>
      <vt:lpstr>云中心训练模式</vt:lpstr>
      <vt:lpstr>云中心训练模式的不足</vt:lpstr>
      <vt:lpstr>联邦学习概述[4]</vt:lpstr>
      <vt:lpstr>优化算法</vt:lpstr>
      <vt:lpstr>直接用FAVG的缺点</vt:lpstr>
      <vt:lpstr>Motivation</vt:lpstr>
      <vt:lpstr>PowerPoint 演示文稿</vt:lpstr>
      <vt:lpstr>推荐模型</vt:lpstr>
      <vt:lpstr>GMF模型</vt:lpstr>
      <vt:lpstr>矩阵分解</vt:lpstr>
      <vt:lpstr>真·推荐模型</vt:lpstr>
      <vt:lpstr>选择GMF的两个理由</vt:lpstr>
      <vt:lpstr>联邦它</vt:lpstr>
      <vt:lpstr>联邦它</vt:lpstr>
      <vt:lpstr>FedFast: Extends Federated Averaging</vt:lpstr>
      <vt:lpstr>ActvSAMP：clustering</vt:lpstr>
      <vt:lpstr>ActvSAMP：clustering</vt:lpstr>
      <vt:lpstr>ActvAGG</vt:lpstr>
      <vt:lpstr>ActvAGG(Step 1)</vt:lpstr>
      <vt:lpstr>ActvAGG(Step 2)</vt:lpstr>
      <vt:lpstr>ActvAGG(Step 3)</vt:lpstr>
      <vt:lpstr>ActvAGG(Step 4)</vt:lpstr>
      <vt:lpstr>ActvAGG(Step 5)</vt:lpstr>
      <vt:lpstr>PowerPoint 演示文稿</vt:lpstr>
      <vt:lpstr>实验设置</vt:lpstr>
      <vt:lpstr>实验设置</vt:lpstr>
      <vt:lpstr>实验设置</vt:lpstr>
      <vt:lpstr>Research Questions</vt:lpstr>
      <vt:lpstr>性能比较</vt:lpstr>
      <vt:lpstr>收敛速度</vt:lpstr>
      <vt:lpstr>改变聚类数量</vt:lpstr>
      <vt:lpstr>Ablation</vt:lpstr>
      <vt:lpstr>PowerPoint 演示文稿</vt:lpstr>
      <vt:lpstr>作者的未来工作</vt:lpstr>
      <vt:lpstr>思考</vt:lpstr>
      <vt:lpstr>参考文献</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成 新宇</cp:lastModifiedBy>
  <cp:revision>3009</cp:revision>
  <dcterms:created xsi:type="dcterms:W3CDTF">2018-12-16T05:38:48Z</dcterms:created>
  <dcterms:modified xsi:type="dcterms:W3CDTF">2021-03-18T07:16:36Z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